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8E2F"/>
    <a:srgbClr val="F3D1A3"/>
    <a:srgbClr val="692A0B"/>
    <a:srgbClr val="FCDBB6"/>
    <a:srgbClr val="FBCD9B"/>
    <a:srgbClr val="C52803"/>
    <a:srgbClr val="A79CAE"/>
    <a:srgbClr val="BAB2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78"/>
  </p:normalViewPr>
  <p:slideViewPr>
    <p:cSldViewPr snapToGrid="0">
      <p:cViewPr varScale="1">
        <p:scale>
          <a:sx n="109" d="100"/>
          <a:sy n="109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10D44-06F0-4753-AD3D-901F2CE555FA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0101-4460-4560-8A06-4D473AB6D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646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C0101-4460-4560-8A06-4D473AB6D9F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613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C0101-4460-4560-8A06-4D473AB6D9F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211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C0101-4460-4560-8A06-4D473AB6D9F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125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7E4AC4-2A34-19E5-B6D3-39E99BCE5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017F25-BC6F-5D43-08BC-D730AD9F45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CD3AE7-CDC2-3535-4F38-FDF481348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2648ED-EBA4-B538-9EA6-A6E42046E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06A81A-93BC-FD95-C6E4-72F908870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69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9CEB23-6B11-A23C-BF7D-F6A416A3C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4C4BD8-6EF3-9D40-48E9-A69E46981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C320E2-1FF6-6E0A-7F61-F2476AAA3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3E39F7-F87E-7E43-4391-A57E337F7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AE7F98-9013-8256-B21D-600DCE71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006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BA1292-7F70-4C8E-ADEB-BA531BA1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230E99-58C9-1542-0103-1186521B7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6356F-C62F-BFF4-F9CD-85EC8A593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1DDF63-6E9E-1E3A-ABED-F7A44C6C6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47E31B-8FD0-9AD1-6FE9-8DE5E59D2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3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2830E-A128-5D83-EA16-E968B1CC8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C6BC54-9D81-4C03-BD3C-65E294F76F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CA882C-5C16-8A07-1908-2C4E33BDD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DF2E4E-EEE4-F0D1-17AF-9DB54904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35917D-037B-0CD2-7D9C-B05A1F293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4F6048-0415-28E2-E4B8-3F4CEFCFF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520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7E197-AC38-444A-80D9-FDE3C30B3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A49774-7E22-60B2-EC70-0A1BFE26D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D45272-D8CC-6EC2-7255-DA7084F9D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52E05D3-D1D8-BB19-25FC-02BE8BDBEE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F07A2D0-7E75-998C-A4E6-C61C950B9B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C9C8061-D495-997C-DD00-B10C2E555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2B920E6-5669-7B3D-0481-938854742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7066B38-4687-96A5-888F-8064B4BA1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070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0B447-11EB-B088-E303-D3C0B26FB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CEB719F-CB3C-8E85-3D19-537F7861D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B5EE61-4C33-16FE-1BF0-B50CB06F7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F41070-9EFC-8336-B964-652F1CB0A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224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B1617E-B46C-884F-4790-4F3E9B642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EAECBB-939F-E619-4838-92AD8A2A7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86DEA66-D858-144B-076F-14B62E29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141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6FAC2B-B52B-1222-94F0-CB3525A32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191518-260E-4DCA-E8E3-5BA78444B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BF4DB9-2ADE-37B5-83B2-02A9CAF9C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73D8E2-071F-6409-7EF6-44BC49D6D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752CDA-C18E-22E1-F0BE-8DE1C5BC9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5CF966-100F-C9E9-C89E-B5A18A25D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988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5F5F6-0B44-D3EC-931E-34C4B04B4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ABE5C72-8BFF-03A3-005C-68AE7C3AB4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A0C844-47F6-30E3-A5BB-F7B60BB33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B26908-F675-E281-9911-5AC3D6D32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344496-755D-907F-935E-D4C8256A0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B2208E-9C7E-8675-5CA7-0B8ED9EE4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33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330E7A-11A5-F573-A4EC-826CB384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AC5CD3-CA69-5142-5120-9346C495C2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9B99CE-530D-C46C-8167-1044294B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F868C2-C4DA-4C9A-AA6B-D15C79F39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FA8D44-C9B5-6965-C93B-466F600A2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094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1B0EF60-0F26-2436-74B3-9235BDB9FD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9CB57F-79C6-FF71-B461-5D1770A89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2E07E3-F46F-2E2F-E235-F67BB272D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2D04A4-FA24-BB8E-A368-9608F9FE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A53576-0092-C208-C809-EB6D3E6B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68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CDF3AA-9A03-F509-0386-C1E0835A3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FE3973-793F-23BF-123C-894E235C1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86A249-5079-A12D-4D59-B36137DF73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B185EB-6999-4875-B56D-7E74F565E31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12CB9A-EEA5-CD02-2BDC-F85852CE3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A3A96C-3A73-2BC3-F54B-7017C2E43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A9FE9C-EFCC-45E2-A657-CBCCFD83E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343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6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062D70B3-E275-0E61-BDF9-5AE75C1E2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01" y="260366"/>
            <a:ext cx="1133664" cy="1133664"/>
          </a:xfrm>
          <a:prstGeom prst="rect">
            <a:avLst/>
          </a:prstGeom>
        </p:spPr>
      </p:pic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9EAB6EB0-5E7B-2819-9B31-BBF37ECE9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96" y="602900"/>
            <a:ext cx="6871572" cy="54778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BCD9B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F471AA-5129-2FE4-6CC5-7B8204411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4901" y="4102374"/>
            <a:ext cx="4398264" cy="1745409"/>
          </a:xfrm>
          <a:custGeom>
            <a:avLst/>
            <a:gdLst>
              <a:gd name="csX0" fmla="*/ 0 w 4398264"/>
              <a:gd name="csY0" fmla="*/ 0 h 1745409"/>
              <a:gd name="csX1" fmla="*/ 461818 w 4398264"/>
              <a:gd name="csY1" fmla="*/ 0 h 1745409"/>
              <a:gd name="csX2" fmla="*/ 1055583 w 4398264"/>
              <a:gd name="csY2" fmla="*/ 0 h 1745409"/>
              <a:gd name="csX3" fmla="*/ 1517401 w 4398264"/>
              <a:gd name="csY3" fmla="*/ 0 h 1745409"/>
              <a:gd name="csX4" fmla="*/ 2111167 w 4398264"/>
              <a:gd name="csY4" fmla="*/ 0 h 1745409"/>
              <a:gd name="csX5" fmla="*/ 2660950 w 4398264"/>
              <a:gd name="csY5" fmla="*/ 0 h 1745409"/>
              <a:gd name="csX6" fmla="*/ 3210733 w 4398264"/>
              <a:gd name="csY6" fmla="*/ 0 h 1745409"/>
              <a:gd name="csX7" fmla="*/ 3716533 w 4398264"/>
              <a:gd name="csY7" fmla="*/ 0 h 1745409"/>
              <a:gd name="csX8" fmla="*/ 4398264 w 4398264"/>
              <a:gd name="csY8" fmla="*/ 0 h 1745409"/>
              <a:gd name="csX9" fmla="*/ 4398264 w 4398264"/>
              <a:gd name="csY9" fmla="*/ 529441 h 1745409"/>
              <a:gd name="csX10" fmla="*/ 4398264 w 4398264"/>
              <a:gd name="csY10" fmla="*/ 1146152 h 1745409"/>
              <a:gd name="csX11" fmla="*/ 4398264 w 4398264"/>
              <a:gd name="csY11" fmla="*/ 1745409 h 1745409"/>
              <a:gd name="csX12" fmla="*/ 3760516 w 4398264"/>
              <a:gd name="csY12" fmla="*/ 1745409 h 1745409"/>
              <a:gd name="csX13" fmla="*/ 3166750 w 4398264"/>
              <a:gd name="csY13" fmla="*/ 1745409 h 1745409"/>
              <a:gd name="csX14" fmla="*/ 2572984 w 4398264"/>
              <a:gd name="csY14" fmla="*/ 1745409 h 1745409"/>
              <a:gd name="csX15" fmla="*/ 1935236 w 4398264"/>
              <a:gd name="csY15" fmla="*/ 1745409 h 1745409"/>
              <a:gd name="csX16" fmla="*/ 1341471 w 4398264"/>
              <a:gd name="csY16" fmla="*/ 1745409 h 1745409"/>
              <a:gd name="csX17" fmla="*/ 791688 w 4398264"/>
              <a:gd name="csY17" fmla="*/ 1745409 h 1745409"/>
              <a:gd name="csX18" fmla="*/ 0 w 4398264"/>
              <a:gd name="csY18" fmla="*/ 1745409 h 1745409"/>
              <a:gd name="csX19" fmla="*/ 0 w 4398264"/>
              <a:gd name="csY19" fmla="*/ 1163606 h 1745409"/>
              <a:gd name="csX20" fmla="*/ 0 w 4398264"/>
              <a:gd name="csY20" fmla="*/ 634165 h 1745409"/>
              <a:gd name="csX21" fmla="*/ 0 w 4398264"/>
              <a:gd name="csY21" fmla="*/ 0 h 17454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98264" h="1745409" fill="none" extrusionOk="0">
                <a:moveTo>
                  <a:pt x="0" y="0"/>
                </a:moveTo>
                <a:cubicBezTo>
                  <a:pt x="169174" y="-13864"/>
                  <a:pt x="255119" y="12146"/>
                  <a:pt x="461818" y="0"/>
                </a:cubicBezTo>
                <a:cubicBezTo>
                  <a:pt x="668517" y="-12146"/>
                  <a:pt x="926388" y="3648"/>
                  <a:pt x="1055583" y="0"/>
                </a:cubicBezTo>
                <a:cubicBezTo>
                  <a:pt x="1184779" y="-3648"/>
                  <a:pt x="1324881" y="43544"/>
                  <a:pt x="1517401" y="0"/>
                </a:cubicBezTo>
                <a:cubicBezTo>
                  <a:pt x="1709921" y="-43544"/>
                  <a:pt x="1934213" y="4956"/>
                  <a:pt x="2111167" y="0"/>
                </a:cubicBezTo>
                <a:cubicBezTo>
                  <a:pt x="2288121" y="-4956"/>
                  <a:pt x="2435352" y="59465"/>
                  <a:pt x="2660950" y="0"/>
                </a:cubicBezTo>
                <a:cubicBezTo>
                  <a:pt x="2886548" y="-59465"/>
                  <a:pt x="3021134" y="51633"/>
                  <a:pt x="3210733" y="0"/>
                </a:cubicBezTo>
                <a:cubicBezTo>
                  <a:pt x="3400332" y="-51633"/>
                  <a:pt x="3518845" y="49839"/>
                  <a:pt x="3716533" y="0"/>
                </a:cubicBezTo>
                <a:cubicBezTo>
                  <a:pt x="3914221" y="-49839"/>
                  <a:pt x="4088349" y="57420"/>
                  <a:pt x="4398264" y="0"/>
                </a:cubicBezTo>
                <a:cubicBezTo>
                  <a:pt x="4435891" y="227311"/>
                  <a:pt x="4351066" y="302213"/>
                  <a:pt x="4398264" y="529441"/>
                </a:cubicBezTo>
                <a:cubicBezTo>
                  <a:pt x="4445462" y="756669"/>
                  <a:pt x="4350603" y="876613"/>
                  <a:pt x="4398264" y="1146152"/>
                </a:cubicBezTo>
                <a:cubicBezTo>
                  <a:pt x="4445925" y="1415691"/>
                  <a:pt x="4359761" y="1599257"/>
                  <a:pt x="4398264" y="1745409"/>
                </a:cubicBezTo>
                <a:cubicBezTo>
                  <a:pt x="4220165" y="1772152"/>
                  <a:pt x="4029832" y="1744562"/>
                  <a:pt x="3760516" y="1745409"/>
                </a:cubicBezTo>
                <a:cubicBezTo>
                  <a:pt x="3491200" y="1746256"/>
                  <a:pt x="3334502" y="1742725"/>
                  <a:pt x="3166750" y="1745409"/>
                </a:cubicBezTo>
                <a:cubicBezTo>
                  <a:pt x="2998998" y="1748093"/>
                  <a:pt x="2824018" y="1698744"/>
                  <a:pt x="2572984" y="1745409"/>
                </a:cubicBezTo>
                <a:cubicBezTo>
                  <a:pt x="2321950" y="1792074"/>
                  <a:pt x="2066600" y="1738458"/>
                  <a:pt x="1935236" y="1745409"/>
                </a:cubicBezTo>
                <a:cubicBezTo>
                  <a:pt x="1803872" y="1752360"/>
                  <a:pt x="1631871" y="1714976"/>
                  <a:pt x="1341471" y="1745409"/>
                </a:cubicBezTo>
                <a:cubicBezTo>
                  <a:pt x="1051071" y="1775842"/>
                  <a:pt x="1005537" y="1709695"/>
                  <a:pt x="791688" y="1745409"/>
                </a:cubicBezTo>
                <a:cubicBezTo>
                  <a:pt x="577839" y="1781123"/>
                  <a:pt x="375622" y="1721527"/>
                  <a:pt x="0" y="1745409"/>
                </a:cubicBezTo>
                <a:cubicBezTo>
                  <a:pt x="-22513" y="1536930"/>
                  <a:pt x="30167" y="1371667"/>
                  <a:pt x="0" y="1163606"/>
                </a:cubicBezTo>
                <a:cubicBezTo>
                  <a:pt x="-30167" y="955545"/>
                  <a:pt x="48171" y="795038"/>
                  <a:pt x="0" y="634165"/>
                </a:cubicBezTo>
                <a:cubicBezTo>
                  <a:pt x="-48171" y="473292"/>
                  <a:pt x="15876" y="186328"/>
                  <a:pt x="0" y="0"/>
                </a:cubicBezTo>
                <a:close/>
              </a:path>
              <a:path w="4398264" h="1745409" stroke="0" extrusionOk="0">
                <a:moveTo>
                  <a:pt x="0" y="0"/>
                </a:moveTo>
                <a:cubicBezTo>
                  <a:pt x="264071" y="-43797"/>
                  <a:pt x="457305" y="54597"/>
                  <a:pt x="593766" y="0"/>
                </a:cubicBezTo>
                <a:cubicBezTo>
                  <a:pt x="730227" y="-54597"/>
                  <a:pt x="904864" y="23044"/>
                  <a:pt x="1187531" y="0"/>
                </a:cubicBezTo>
                <a:cubicBezTo>
                  <a:pt x="1470199" y="-23044"/>
                  <a:pt x="1564338" y="51042"/>
                  <a:pt x="1737314" y="0"/>
                </a:cubicBezTo>
                <a:cubicBezTo>
                  <a:pt x="1910290" y="-51042"/>
                  <a:pt x="1999515" y="33215"/>
                  <a:pt x="2243115" y="0"/>
                </a:cubicBezTo>
                <a:cubicBezTo>
                  <a:pt x="2486715" y="-33215"/>
                  <a:pt x="2585157" y="22287"/>
                  <a:pt x="2836880" y="0"/>
                </a:cubicBezTo>
                <a:cubicBezTo>
                  <a:pt x="3088603" y="-22287"/>
                  <a:pt x="3110147" y="2406"/>
                  <a:pt x="3254715" y="0"/>
                </a:cubicBezTo>
                <a:cubicBezTo>
                  <a:pt x="3399283" y="-2406"/>
                  <a:pt x="3686203" y="15333"/>
                  <a:pt x="3804498" y="0"/>
                </a:cubicBezTo>
                <a:cubicBezTo>
                  <a:pt x="3922793" y="-15333"/>
                  <a:pt x="4179739" y="32534"/>
                  <a:pt x="4398264" y="0"/>
                </a:cubicBezTo>
                <a:cubicBezTo>
                  <a:pt x="4453101" y="196242"/>
                  <a:pt x="4372299" y="405727"/>
                  <a:pt x="4398264" y="581803"/>
                </a:cubicBezTo>
                <a:cubicBezTo>
                  <a:pt x="4424229" y="757879"/>
                  <a:pt x="4367207" y="900546"/>
                  <a:pt x="4398264" y="1198514"/>
                </a:cubicBezTo>
                <a:cubicBezTo>
                  <a:pt x="4429321" y="1496482"/>
                  <a:pt x="4336796" y="1581451"/>
                  <a:pt x="4398264" y="1745409"/>
                </a:cubicBezTo>
                <a:cubicBezTo>
                  <a:pt x="4169030" y="1768889"/>
                  <a:pt x="4086573" y="1709771"/>
                  <a:pt x="3892464" y="1745409"/>
                </a:cubicBezTo>
                <a:cubicBezTo>
                  <a:pt x="3698355" y="1781047"/>
                  <a:pt x="3620801" y="1707026"/>
                  <a:pt x="3474629" y="1745409"/>
                </a:cubicBezTo>
                <a:cubicBezTo>
                  <a:pt x="3328458" y="1783792"/>
                  <a:pt x="3137916" y="1735632"/>
                  <a:pt x="2968828" y="1745409"/>
                </a:cubicBezTo>
                <a:cubicBezTo>
                  <a:pt x="2799740" y="1755186"/>
                  <a:pt x="2611680" y="1739737"/>
                  <a:pt x="2463028" y="1745409"/>
                </a:cubicBezTo>
                <a:cubicBezTo>
                  <a:pt x="2314376" y="1751081"/>
                  <a:pt x="2056671" y="1743632"/>
                  <a:pt x="1913245" y="1745409"/>
                </a:cubicBezTo>
                <a:cubicBezTo>
                  <a:pt x="1769819" y="1747186"/>
                  <a:pt x="1496364" y="1708806"/>
                  <a:pt x="1319479" y="1745409"/>
                </a:cubicBezTo>
                <a:cubicBezTo>
                  <a:pt x="1142594" y="1782012"/>
                  <a:pt x="905916" y="1703282"/>
                  <a:pt x="681731" y="1745409"/>
                </a:cubicBezTo>
                <a:cubicBezTo>
                  <a:pt x="457546" y="1787536"/>
                  <a:pt x="193261" y="1664262"/>
                  <a:pt x="0" y="1745409"/>
                </a:cubicBezTo>
                <a:cubicBezTo>
                  <a:pt x="-10111" y="1564755"/>
                  <a:pt x="10314" y="1348576"/>
                  <a:pt x="0" y="1163606"/>
                </a:cubicBezTo>
                <a:cubicBezTo>
                  <a:pt x="-10314" y="978636"/>
                  <a:pt x="56181" y="781082"/>
                  <a:pt x="0" y="564349"/>
                </a:cubicBezTo>
                <a:cubicBezTo>
                  <a:pt x="-56181" y="347616"/>
                  <a:pt x="32461" y="141615"/>
                  <a:pt x="0" y="0"/>
                </a:cubicBezTo>
                <a:close/>
              </a:path>
            </a:pathLst>
          </a:custGeom>
          <a:solidFill>
            <a:srgbClr val="F3D1A3"/>
          </a:solidFill>
          <a:ln w="19050">
            <a:solidFill>
              <a:srgbClr val="FCDBB6"/>
            </a:solidFill>
            <a:extLst>
              <a:ext uri="{C807C97D-BFC1-408E-A445-0C87EB9F89A2}">
                <ask:lineSketchStyleProps xmlns:ask="http://schemas.microsoft.com/office/drawing/2018/sketchyshapes" sd="1659412966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47500" lnSpcReduction="20000"/>
          </a:bodyPr>
          <a:lstStyle/>
          <a:p>
            <a:endParaRPr lang="ru-RU" dirty="0"/>
          </a:p>
          <a:p>
            <a:pPr>
              <a:lnSpc>
                <a:spcPct val="120000"/>
              </a:lnSpc>
            </a:pPr>
            <a:r>
              <a:rPr lang="ru-RU" sz="5900" b="1" i="1" spc="100" dirty="0">
                <a:solidFill>
                  <a:srgbClr val="C52803"/>
                </a:solidFill>
                <a:latin typeface="Georgia Pro" panose="02040502050405020303" pitchFamily="18" charset="0"/>
              </a:rPr>
              <a:t>История, святыни и духовное наследие Верхневолжья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D08E0-1ACD-E8E5-FDA8-787B91D18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48909" y="1559481"/>
            <a:ext cx="4334256" cy="237744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755 лет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Тверской епархии</a:t>
            </a:r>
          </a:p>
        </p:txBody>
      </p:sp>
    </p:spTree>
    <p:extLst>
      <p:ext uri="{BB962C8B-B14F-4D97-AF65-F5344CB8AC3E}">
        <p14:creationId xmlns:p14="http://schemas.microsoft.com/office/powerpoint/2010/main" val="256112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D281C-23E2-58A6-7D4D-B58DDD7FB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5A48FEAB-0624-42EE-ABDB-300E620EB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544" y="273717"/>
            <a:ext cx="1133664" cy="113366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8E8FE9B-FE68-E533-F191-F80B57E76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1113" y="326082"/>
            <a:ext cx="9144000" cy="715581"/>
          </a:xfrm>
          <a:solidFill>
            <a:srgbClr val="F3D1A3"/>
          </a:solidFill>
        </p:spPr>
        <p:txBody>
          <a:bodyPr>
            <a:normAutofit/>
          </a:bodyPr>
          <a:lstStyle/>
          <a:p>
            <a:r>
              <a:rPr lang="ru-RU" sz="44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Введение. 755 лет служения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A1A1179-D243-D02D-4A29-9FEC47AE3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137" y="1552130"/>
            <a:ext cx="5828907" cy="4793806"/>
          </a:xfrm>
          <a:custGeom>
            <a:avLst/>
            <a:gdLst>
              <a:gd name="csX0" fmla="*/ 0 w 5828907"/>
              <a:gd name="csY0" fmla="*/ 0 h 4793806"/>
              <a:gd name="csX1" fmla="*/ 408023 w 5828907"/>
              <a:gd name="csY1" fmla="*/ 0 h 4793806"/>
              <a:gd name="csX2" fmla="*/ 1049203 w 5828907"/>
              <a:gd name="csY2" fmla="*/ 0 h 4793806"/>
              <a:gd name="csX3" fmla="*/ 1690383 w 5828907"/>
              <a:gd name="csY3" fmla="*/ 0 h 4793806"/>
              <a:gd name="csX4" fmla="*/ 2156696 w 5828907"/>
              <a:gd name="csY4" fmla="*/ 0 h 4793806"/>
              <a:gd name="csX5" fmla="*/ 2623008 w 5828907"/>
              <a:gd name="csY5" fmla="*/ 0 h 4793806"/>
              <a:gd name="csX6" fmla="*/ 3205899 w 5828907"/>
              <a:gd name="csY6" fmla="*/ 0 h 4793806"/>
              <a:gd name="csX7" fmla="*/ 3905368 w 5828907"/>
              <a:gd name="csY7" fmla="*/ 0 h 4793806"/>
              <a:gd name="csX8" fmla="*/ 4604837 w 5828907"/>
              <a:gd name="csY8" fmla="*/ 0 h 4793806"/>
              <a:gd name="csX9" fmla="*/ 5071149 w 5828907"/>
              <a:gd name="csY9" fmla="*/ 0 h 4793806"/>
              <a:gd name="csX10" fmla="*/ 5828907 w 5828907"/>
              <a:gd name="csY10" fmla="*/ 0 h 4793806"/>
              <a:gd name="csX11" fmla="*/ 5828907 w 5828907"/>
              <a:gd name="csY11" fmla="*/ 503350 h 4793806"/>
              <a:gd name="csX12" fmla="*/ 5828907 w 5828907"/>
              <a:gd name="csY12" fmla="*/ 1054637 h 4793806"/>
              <a:gd name="csX13" fmla="*/ 5828907 w 5828907"/>
              <a:gd name="csY13" fmla="*/ 1510049 h 4793806"/>
              <a:gd name="csX14" fmla="*/ 5828907 w 5828907"/>
              <a:gd name="csY14" fmla="*/ 1965460 h 4793806"/>
              <a:gd name="csX15" fmla="*/ 5828907 w 5828907"/>
              <a:gd name="csY15" fmla="*/ 2420872 h 4793806"/>
              <a:gd name="csX16" fmla="*/ 5828907 w 5828907"/>
              <a:gd name="csY16" fmla="*/ 3115974 h 4793806"/>
              <a:gd name="csX17" fmla="*/ 5828907 w 5828907"/>
              <a:gd name="csY17" fmla="*/ 3571385 h 4793806"/>
              <a:gd name="csX18" fmla="*/ 5828907 w 5828907"/>
              <a:gd name="csY18" fmla="*/ 4218549 h 4793806"/>
              <a:gd name="csX19" fmla="*/ 5828907 w 5828907"/>
              <a:gd name="csY19" fmla="*/ 4793806 h 4793806"/>
              <a:gd name="csX20" fmla="*/ 5246016 w 5828907"/>
              <a:gd name="csY20" fmla="*/ 4793806 h 4793806"/>
              <a:gd name="csX21" fmla="*/ 4663126 w 5828907"/>
              <a:gd name="csY21" fmla="*/ 4793806 h 4793806"/>
              <a:gd name="csX22" fmla="*/ 4138524 w 5828907"/>
              <a:gd name="csY22" fmla="*/ 4793806 h 4793806"/>
              <a:gd name="csX23" fmla="*/ 3439055 w 5828907"/>
              <a:gd name="csY23" fmla="*/ 4793806 h 4793806"/>
              <a:gd name="csX24" fmla="*/ 2972743 w 5828907"/>
              <a:gd name="csY24" fmla="*/ 4793806 h 4793806"/>
              <a:gd name="csX25" fmla="*/ 2506430 w 5828907"/>
              <a:gd name="csY25" fmla="*/ 4793806 h 4793806"/>
              <a:gd name="csX26" fmla="*/ 1806961 w 5828907"/>
              <a:gd name="csY26" fmla="*/ 4793806 h 4793806"/>
              <a:gd name="csX27" fmla="*/ 1398938 w 5828907"/>
              <a:gd name="csY27" fmla="*/ 4793806 h 4793806"/>
              <a:gd name="csX28" fmla="*/ 699469 w 5828907"/>
              <a:gd name="csY28" fmla="*/ 4793806 h 4793806"/>
              <a:gd name="csX29" fmla="*/ 0 w 5828907"/>
              <a:gd name="csY29" fmla="*/ 4793806 h 4793806"/>
              <a:gd name="csX30" fmla="*/ 0 w 5828907"/>
              <a:gd name="csY30" fmla="*/ 4098704 h 4793806"/>
              <a:gd name="csX31" fmla="*/ 0 w 5828907"/>
              <a:gd name="csY31" fmla="*/ 3595355 h 4793806"/>
              <a:gd name="csX32" fmla="*/ 0 w 5828907"/>
              <a:gd name="csY32" fmla="*/ 3139943 h 4793806"/>
              <a:gd name="csX33" fmla="*/ 0 w 5828907"/>
              <a:gd name="csY33" fmla="*/ 2444841 h 4793806"/>
              <a:gd name="csX34" fmla="*/ 0 w 5828907"/>
              <a:gd name="csY34" fmla="*/ 1845615 h 4793806"/>
              <a:gd name="csX35" fmla="*/ 0 w 5828907"/>
              <a:gd name="csY35" fmla="*/ 1150513 h 4793806"/>
              <a:gd name="csX36" fmla="*/ 0 w 5828907"/>
              <a:gd name="csY36" fmla="*/ 551288 h 4793806"/>
              <a:gd name="csX37" fmla="*/ 0 w 5828907"/>
              <a:gd name="csY37" fmla="*/ 0 h 4793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5828907" h="4793806" fill="none" extrusionOk="0">
                <a:moveTo>
                  <a:pt x="0" y="0"/>
                </a:moveTo>
                <a:cubicBezTo>
                  <a:pt x="200098" y="-731"/>
                  <a:pt x="260854" y="31247"/>
                  <a:pt x="408023" y="0"/>
                </a:cubicBezTo>
                <a:cubicBezTo>
                  <a:pt x="555192" y="-31247"/>
                  <a:pt x="749787" y="23005"/>
                  <a:pt x="1049203" y="0"/>
                </a:cubicBezTo>
                <a:cubicBezTo>
                  <a:pt x="1348619" y="-23005"/>
                  <a:pt x="1382035" y="62827"/>
                  <a:pt x="1690383" y="0"/>
                </a:cubicBezTo>
                <a:cubicBezTo>
                  <a:pt x="1998731" y="-62827"/>
                  <a:pt x="2061673" y="15382"/>
                  <a:pt x="2156696" y="0"/>
                </a:cubicBezTo>
                <a:cubicBezTo>
                  <a:pt x="2251719" y="-15382"/>
                  <a:pt x="2502316" y="19082"/>
                  <a:pt x="2623008" y="0"/>
                </a:cubicBezTo>
                <a:cubicBezTo>
                  <a:pt x="2743700" y="-19082"/>
                  <a:pt x="3055414" y="8759"/>
                  <a:pt x="3205899" y="0"/>
                </a:cubicBezTo>
                <a:cubicBezTo>
                  <a:pt x="3356384" y="-8759"/>
                  <a:pt x="3605632" y="63090"/>
                  <a:pt x="3905368" y="0"/>
                </a:cubicBezTo>
                <a:cubicBezTo>
                  <a:pt x="4205104" y="-63090"/>
                  <a:pt x="4435838" y="40720"/>
                  <a:pt x="4604837" y="0"/>
                </a:cubicBezTo>
                <a:cubicBezTo>
                  <a:pt x="4773836" y="-40720"/>
                  <a:pt x="4942701" y="1564"/>
                  <a:pt x="5071149" y="0"/>
                </a:cubicBezTo>
                <a:cubicBezTo>
                  <a:pt x="5199597" y="-1564"/>
                  <a:pt x="5635683" y="44131"/>
                  <a:pt x="5828907" y="0"/>
                </a:cubicBezTo>
                <a:cubicBezTo>
                  <a:pt x="5858489" y="187828"/>
                  <a:pt x="5801151" y="274683"/>
                  <a:pt x="5828907" y="503350"/>
                </a:cubicBezTo>
                <a:cubicBezTo>
                  <a:pt x="5856663" y="732017"/>
                  <a:pt x="5780136" y="805414"/>
                  <a:pt x="5828907" y="1054637"/>
                </a:cubicBezTo>
                <a:cubicBezTo>
                  <a:pt x="5877678" y="1303860"/>
                  <a:pt x="5803256" y="1377357"/>
                  <a:pt x="5828907" y="1510049"/>
                </a:cubicBezTo>
                <a:cubicBezTo>
                  <a:pt x="5854558" y="1642741"/>
                  <a:pt x="5811523" y="1861514"/>
                  <a:pt x="5828907" y="1965460"/>
                </a:cubicBezTo>
                <a:cubicBezTo>
                  <a:pt x="5846291" y="2069406"/>
                  <a:pt x="5804372" y="2325709"/>
                  <a:pt x="5828907" y="2420872"/>
                </a:cubicBezTo>
                <a:cubicBezTo>
                  <a:pt x="5853442" y="2516035"/>
                  <a:pt x="5762257" y="2913121"/>
                  <a:pt x="5828907" y="3115974"/>
                </a:cubicBezTo>
                <a:cubicBezTo>
                  <a:pt x="5895557" y="3318827"/>
                  <a:pt x="5780611" y="3408083"/>
                  <a:pt x="5828907" y="3571385"/>
                </a:cubicBezTo>
                <a:cubicBezTo>
                  <a:pt x="5877203" y="3734687"/>
                  <a:pt x="5781204" y="4027119"/>
                  <a:pt x="5828907" y="4218549"/>
                </a:cubicBezTo>
                <a:cubicBezTo>
                  <a:pt x="5876610" y="4409979"/>
                  <a:pt x="5776615" y="4578758"/>
                  <a:pt x="5828907" y="4793806"/>
                </a:cubicBezTo>
                <a:cubicBezTo>
                  <a:pt x="5637156" y="4839987"/>
                  <a:pt x="5425493" y="4736808"/>
                  <a:pt x="5246016" y="4793806"/>
                </a:cubicBezTo>
                <a:cubicBezTo>
                  <a:pt x="5066539" y="4850804"/>
                  <a:pt x="4870768" y="4727459"/>
                  <a:pt x="4663126" y="4793806"/>
                </a:cubicBezTo>
                <a:cubicBezTo>
                  <a:pt x="4455484" y="4860153"/>
                  <a:pt x="4258119" y="4733595"/>
                  <a:pt x="4138524" y="4793806"/>
                </a:cubicBezTo>
                <a:cubicBezTo>
                  <a:pt x="4018929" y="4854017"/>
                  <a:pt x="3684406" y="4724888"/>
                  <a:pt x="3439055" y="4793806"/>
                </a:cubicBezTo>
                <a:cubicBezTo>
                  <a:pt x="3193704" y="4862724"/>
                  <a:pt x="3127118" y="4783628"/>
                  <a:pt x="2972743" y="4793806"/>
                </a:cubicBezTo>
                <a:cubicBezTo>
                  <a:pt x="2818368" y="4803984"/>
                  <a:pt x="2680923" y="4760620"/>
                  <a:pt x="2506430" y="4793806"/>
                </a:cubicBezTo>
                <a:cubicBezTo>
                  <a:pt x="2331937" y="4826992"/>
                  <a:pt x="2144556" y="4710808"/>
                  <a:pt x="1806961" y="4793806"/>
                </a:cubicBezTo>
                <a:cubicBezTo>
                  <a:pt x="1469366" y="4876804"/>
                  <a:pt x="1510190" y="4791249"/>
                  <a:pt x="1398938" y="4793806"/>
                </a:cubicBezTo>
                <a:cubicBezTo>
                  <a:pt x="1287686" y="4796363"/>
                  <a:pt x="895418" y="4711738"/>
                  <a:pt x="699469" y="4793806"/>
                </a:cubicBezTo>
                <a:cubicBezTo>
                  <a:pt x="503520" y="4875874"/>
                  <a:pt x="249820" y="4774563"/>
                  <a:pt x="0" y="4793806"/>
                </a:cubicBezTo>
                <a:cubicBezTo>
                  <a:pt x="-60118" y="4459912"/>
                  <a:pt x="43716" y="4295424"/>
                  <a:pt x="0" y="4098704"/>
                </a:cubicBezTo>
                <a:cubicBezTo>
                  <a:pt x="-43716" y="3901984"/>
                  <a:pt x="52897" y="3769622"/>
                  <a:pt x="0" y="3595355"/>
                </a:cubicBezTo>
                <a:cubicBezTo>
                  <a:pt x="-52897" y="3421088"/>
                  <a:pt x="47729" y="3334537"/>
                  <a:pt x="0" y="3139943"/>
                </a:cubicBezTo>
                <a:cubicBezTo>
                  <a:pt x="-47729" y="2945349"/>
                  <a:pt x="81271" y="2591965"/>
                  <a:pt x="0" y="2444841"/>
                </a:cubicBezTo>
                <a:cubicBezTo>
                  <a:pt x="-81271" y="2297717"/>
                  <a:pt x="57335" y="2022189"/>
                  <a:pt x="0" y="1845615"/>
                </a:cubicBezTo>
                <a:cubicBezTo>
                  <a:pt x="-57335" y="1669041"/>
                  <a:pt x="56266" y="1369727"/>
                  <a:pt x="0" y="1150513"/>
                </a:cubicBezTo>
                <a:cubicBezTo>
                  <a:pt x="-56266" y="931299"/>
                  <a:pt x="54881" y="699761"/>
                  <a:pt x="0" y="551288"/>
                </a:cubicBezTo>
                <a:cubicBezTo>
                  <a:pt x="-54881" y="402815"/>
                  <a:pt x="27159" y="121225"/>
                  <a:pt x="0" y="0"/>
                </a:cubicBezTo>
                <a:close/>
              </a:path>
              <a:path w="5828907" h="4793806" stroke="0" extrusionOk="0">
                <a:moveTo>
                  <a:pt x="0" y="0"/>
                </a:moveTo>
                <a:cubicBezTo>
                  <a:pt x="194094" y="-2997"/>
                  <a:pt x="498519" y="80742"/>
                  <a:pt x="699469" y="0"/>
                </a:cubicBezTo>
                <a:cubicBezTo>
                  <a:pt x="900419" y="-80742"/>
                  <a:pt x="903856" y="41260"/>
                  <a:pt x="1107492" y="0"/>
                </a:cubicBezTo>
                <a:cubicBezTo>
                  <a:pt x="1311128" y="-41260"/>
                  <a:pt x="1496695" y="73894"/>
                  <a:pt x="1748672" y="0"/>
                </a:cubicBezTo>
                <a:cubicBezTo>
                  <a:pt x="2000649" y="-73894"/>
                  <a:pt x="2105918" y="11166"/>
                  <a:pt x="2331563" y="0"/>
                </a:cubicBezTo>
                <a:cubicBezTo>
                  <a:pt x="2557208" y="-11166"/>
                  <a:pt x="2694174" y="12825"/>
                  <a:pt x="2856164" y="0"/>
                </a:cubicBezTo>
                <a:cubicBezTo>
                  <a:pt x="3018154" y="-12825"/>
                  <a:pt x="3207589" y="31596"/>
                  <a:pt x="3439055" y="0"/>
                </a:cubicBezTo>
                <a:cubicBezTo>
                  <a:pt x="3670521" y="-31596"/>
                  <a:pt x="3735339" y="26427"/>
                  <a:pt x="3963657" y="0"/>
                </a:cubicBezTo>
                <a:cubicBezTo>
                  <a:pt x="4191975" y="-26427"/>
                  <a:pt x="4285066" y="41980"/>
                  <a:pt x="4604837" y="0"/>
                </a:cubicBezTo>
                <a:cubicBezTo>
                  <a:pt x="4924608" y="-41980"/>
                  <a:pt x="5111609" y="32130"/>
                  <a:pt x="5246016" y="0"/>
                </a:cubicBezTo>
                <a:cubicBezTo>
                  <a:pt x="5380423" y="-32130"/>
                  <a:pt x="5655217" y="16492"/>
                  <a:pt x="5828907" y="0"/>
                </a:cubicBezTo>
                <a:cubicBezTo>
                  <a:pt x="5835143" y="297122"/>
                  <a:pt x="5764465" y="492755"/>
                  <a:pt x="5828907" y="695102"/>
                </a:cubicBezTo>
                <a:cubicBezTo>
                  <a:pt x="5893349" y="897449"/>
                  <a:pt x="5775045" y="1104794"/>
                  <a:pt x="5828907" y="1246390"/>
                </a:cubicBezTo>
                <a:cubicBezTo>
                  <a:pt x="5882769" y="1387986"/>
                  <a:pt x="5816791" y="1649003"/>
                  <a:pt x="5828907" y="1797677"/>
                </a:cubicBezTo>
                <a:cubicBezTo>
                  <a:pt x="5841023" y="1946351"/>
                  <a:pt x="5756358" y="2334779"/>
                  <a:pt x="5828907" y="2492779"/>
                </a:cubicBezTo>
                <a:cubicBezTo>
                  <a:pt x="5901456" y="2650779"/>
                  <a:pt x="5822373" y="2828143"/>
                  <a:pt x="5828907" y="3044067"/>
                </a:cubicBezTo>
                <a:cubicBezTo>
                  <a:pt x="5835441" y="3259991"/>
                  <a:pt x="5765469" y="3436924"/>
                  <a:pt x="5828907" y="3595355"/>
                </a:cubicBezTo>
                <a:cubicBezTo>
                  <a:pt x="5892345" y="3753786"/>
                  <a:pt x="5796837" y="3972573"/>
                  <a:pt x="5828907" y="4242518"/>
                </a:cubicBezTo>
                <a:cubicBezTo>
                  <a:pt x="5860977" y="4512463"/>
                  <a:pt x="5803720" y="4588760"/>
                  <a:pt x="5828907" y="4793806"/>
                </a:cubicBezTo>
                <a:cubicBezTo>
                  <a:pt x="5495345" y="4800540"/>
                  <a:pt x="5358951" y="4778919"/>
                  <a:pt x="5129438" y="4793806"/>
                </a:cubicBezTo>
                <a:cubicBezTo>
                  <a:pt x="4899925" y="4808693"/>
                  <a:pt x="4746544" y="4755018"/>
                  <a:pt x="4488258" y="4793806"/>
                </a:cubicBezTo>
                <a:cubicBezTo>
                  <a:pt x="4229972" y="4832594"/>
                  <a:pt x="4062272" y="4762640"/>
                  <a:pt x="3847079" y="4793806"/>
                </a:cubicBezTo>
                <a:cubicBezTo>
                  <a:pt x="3631886" y="4824972"/>
                  <a:pt x="3621048" y="4753335"/>
                  <a:pt x="3439055" y="4793806"/>
                </a:cubicBezTo>
                <a:cubicBezTo>
                  <a:pt x="3257062" y="4834277"/>
                  <a:pt x="3014087" y="4772644"/>
                  <a:pt x="2856164" y="4793806"/>
                </a:cubicBezTo>
                <a:cubicBezTo>
                  <a:pt x="2698241" y="4814968"/>
                  <a:pt x="2408248" y="4713854"/>
                  <a:pt x="2156696" y="4793806"/>
                </a:cubicBezTo>
                <a:cubicBezTo>
                  <a:pt x="1905144" y="4873758"/>
                  <a:pt x="1905588" y="4780969"/>
                  <a:pt x="1748672" y="4793806"/>
                </a:cubicBezTo>
                <a:cubicBezTo>
                  <a:pt x="1591756" y="4806643"/>
                  <a:pt x="1368557" y="4779064"/>
                  <a:pt x="1107492" y="4793806"/>
                </a:cubicBezTo>
                <a:cubicBezTo>
                  <a:pt x="846427" y="4808548"/>
                  <a:pt x="754004" y="4743635"/>
                  <a:pt x="641180" y="4793806"/>
                </a:cubicBezTo>
                <a:cubicBezTo>
                  <a:pt x="528356" y="4843977"/>
                  <a:pt x="257215" y="4757629"/>
                  <a:pt x="0" y="4793806"/>
                </a:cubicBezTo>
                <a:cubicBezTo>
                  <a:pt x="-1301" y="4508994"/>
                  <a:pt x="24391" y="4331444"/>
                  <a:pt x="0" y="4098704"/>
                </a:cubicBezTo>
                <a:cubicBezTo>
                  <a:pt x="-24391" y="3865964"/>
                  <a:pt x="74611" y="3598451"/>
                  <a:pt x="0" y="3451540"/>
                </a:cubicBezTo>
                <a:cubicBezTo>
                  <a:pt x="-74611" y="3304629"/>
                  <a:pt x="10819" y="3044609"/>
                  <a:pt x="0" y="2852315"/>
                </a:cubicBezTo>
                <a:cubicBezTo>
                  <a:pt x="-10819" y="2660022"/>
                  <a:pt x="4000" y="2617849"/>
                  <a:pt x="0" y="2396903"/>
                </a:cubicBezTo>
                <a:cubicBezTo>
                  <a:pt x="-4000" y="2175957"/>
                  <a:pt x="6942" y="2044104"/>
                  <a:pt x="0" y="1941491"/>
                </a:cubicBezTo>
                <a:cubicBezTo>
                  <a:pt x="-6942" y="1838878"/>
                  <a:pt x="65995" y="1623482"/>
                  <a:pt x="0" y="1390204"/>
                </a:cubicBezTo>
                <a:cubicBezTo>
                  <a:pt x="-65995" y="1156926"/>
                  <a:pt x="5663" y="1002830"/>
                  <a:pt x="0" y="886854"/>
                </a:cubicBezTo>
                <a:cubicBezTo>
                  <a:pt x="-5663" y="770878"/>
                  <a:pt x="54228" y="326681"/>
                  <a:pt x="0" y="0"/>
                </a:cubicBezTo>
                <a:close/>
              </a:path>
            </a:pathLst>
          </a:custGeom>
          <a:ln w="28575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705851787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endParaRPr lang="ru-RU" sz="600" b="1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>
              <a:lnSpc>
                <a:spcPct val="110000"/>
              </a:lnSpc>
            </a:pPr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Тверская епархия — одна из старейших кафедр Русской Православной Церкви. Она учреждена при великом князе Ярославе Ярославиче не позднее 1271 года, будучи выделена из Суздальской епархии. </a:t>
            </a:r>
          </a:p>
          <a:p>
            <a:pPr>
              <a:lnSpc>
                <a:spcPct val="110000"/>
              </a:lnSpc>
            </a:pPr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летописное упоминание относится к 1271/1272 году, когда в летописи упоминается первый тверской епископ Симеон. </a:t>
            </a:r>
          </a:p>
          <a:p>
            <a:pPr>
              <a:lnSpc>
                <a:spcPct val="110000"/>
              </a:lnSpc>
            </a:pPr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755 лет епархия прошла путь от становления до возрождения, оставив неизгладимый след в истории России.</a:t>
            </a:r>
          </a:p>
          <a:p>
            <a:endParaRPr lang="ru-RU" dirty="0">
              <a:latin typeface="Georgia Pro" panose="02040502050405020303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79518D7-A4EE-DA90-4EB0-5E32CDDE9C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/>
          <a:stretch>
            <a:fillRect/>
          </a:stretch>
        </p:blipFill>
        <p:spPr>
          <a:xfrm>
            <a:off x="6309360" y="1552130"/>
            <a:ext cx="5641891" cy="4793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046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56B57-BC72-DB4B-9D90-BF9E1535E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3C312F5C-B242-BD93-4888-A6E45681A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560" y="154941"/>
            <a:ext cx="1133664" cy="113366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F38BEE1-B4EB-6651-C6A5-BD0B94D9A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1308" y="154941"/>
            <a:ext cx="8892540" cy="1007046"/>
          </a:xfrm>
          <a:solidFill>
            <a:srgbClr val="F3D1A3"/>
          </a:solidFill>
        </p:spPr>
        <p:txBody>
          <a:bodyPr>
            <a:normAutofit fontScale="90000"/>
          </a:bodyPr>
          <a:lstStyle/>
          <a:p>
            <a:br>
              <a:rPr lang="ru-RU" sz="4400" dirty="0">
                <a:latin typeface="Georgia Pro" panose="02040502050405020303" pitchFamily="18" charset="0"/>
              </a:rPr>
            </a:b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Основные исторические вехи. </a:t>
            </a:r>
            <a:br>
              <a:rPr lang="ru-RU" sz="36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</a:b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Часть 1 (XIII–XV вв.)</a:t>
            </a:r>
            <a:endParaRPr lang="ru-RU" sz="3600" dirty="0">
              <a:latin typeface="Georgia Pro" panose="02040502050405020303" pitchFamily="18" charset="0"/>
            </a:endParaRP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8B1A02F1-4114-952A-3EFD-B5A08BEE1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2328" y="1367900"/>
            <a:ext cx="8183880" cy="1764096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*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1271/1272 г. — Первое упоминание епархии и рождение святого князя Михаила Тверского.</a:t>
            </a:r>
          </a:p>
          <a:p>
            <a:pPr algn="l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*  1285–1290 гг. — Строительство белокаменного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Спасо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-Преображенского собора — первого каменного храма на суздальской земле после монгольского нашествия.</a:t>
            </a:r>
          </a:p>
        </p:txBody>
      </p:sp>
      <p:pic>
        <p:nvPicPr>
          <p:cNvPr id="2" name="Рисунок 1" descr="Picture background">
            <a:extLst>
              <a:ext uri="{FF2B5EF4-FFF2-40B4-BE49-F238E27FC236}">
                <a16:creationId xmlns:a16="http://schemas.microsoft.com/office/drawing/2014/main" id="{5EBCBA85-0487-6400-C714-ACADA0BF7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74" y="1818862"/>
            <a:ext cx="2985646" cy="4237184"/>
          </a:xfrm>
          <a:prstGeom prst="rect">
            <a:avLst/>
          </a:prstGeom>
        </p:spPr>
      </p:pic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id="{9F56CDFC-3848-57FB-E259-950FE21BD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752" y="3131996"/>
            <a:ext cx="4624920" cy="3296949"/>
          </a:xfrm>
          <a:prstGeom prst="rect">
            <a:avLst/>
          </a:prstGeom>
          <a:ln w="190500" cap="sq">
            <a:solidFill>
              <a:srgbClr val="A79CAE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93721D-A9F0-51E1-761D-F94296FB1F64}"/>
              </a:ext>
            </a:extLst>
          </p:cNvPr>
          <p:cNvSpPr txBox="1"/>
          <p:nvPr/>
        </p:nvSpPr>
        <p:spPr>
          <a:xfrm>
            <a:off x="3392328" y="3079099"/>
            <a:ext cx="3840576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*  XIV в. — Расцвет епархии: подвиги святых Михаила Тверского (†1318) и Анны Кашинской (†1368). Управление святителя Арсения (1390–1409).</a:t>
            </a:r>
          </a:p>
          <a:p>
            <a:endParaRPr lang="ru-RU" sz="900" dirty="0">
              <a:solidFill>
                <a:schemeClr val="accent2">
                  <a:lumMod val="50000"/>
                </a:schemeClr>
              </a:solidFill>
              <a:latin typeface="Georgia Pro" panose="02040502050405020303" pitchFamily="18" charset="0"/>
            </a:endParaRPr>
          </a:p>
          <a:p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 *  Вторая половина XIV в.</a:t>
            </a:r>
          </a:p>
          <a:p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 — Основание ключевых монастырей: Желтикова, Саввина, </a:t>
            </a:r>
            <a:r>
              <a:rPr lang="ru-RU" sz="2100" dirty="0" err="1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Клобукова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985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A777D-2DF4-E18B-5C98-562943E35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39BF50AC-AF45-BE8A-551C-7BBE46404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544" y="273717"/>
            <a:ext cx="1133664" cy="113366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EABC39F-DFE4-67BD-DE6E-7D713DBA9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01168"/>
            <a:ext cx="8659464" cy="979106"/>
          </a:xfrm>
          <a:solidFill>
            <a:srgbClr val="F3D1A3"/>
          </a:solidFill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Основные исторические вехи. </a:t>
            </a:r>
            <a:br>
              <a:rPr lang="ru-RU" sz="36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</a:b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Georgia Pro" panose="02040502050405020303" pitchFamily="18" charset="0"/>
              </a:rPr>
              <a:t>Часть 2 (XVI–XVII вв.)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Рисунок 1" descr="Picture background">
            <a:extLst>
              <a:ext uri="{FF2B5EF4-FFF2-40B4-BE49-F238E27FC236}">
                <a16:creationId xmlns:a16="http://schemas.microsoft.com/office/drawing/2014/main" id="{96E5A1F7-C088-6D43-AC48-4C6D52487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373" y="2079228"/>
            <a:ext cx="3383512" cy="2529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id="{F6F20B48-5A37-F36A-1551-2BAE6D158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15" y="1511679"/>
            <a:ext cx="2104472" cy="285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9572A913-3A64-1AD7-4900-B9455244D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7784" y="4359957"/>
            <a:ext cx="4775325" cy="1966838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422934-E0CC-CF58-DE9B-2A87ED02A7F6}"/>
              </a:ext>
            </a:extLst>
          </p:cNvPr>
          <p:cNvSpPr txBox="1"/>
          <p:nvPr/>
        </p:nvSpPr>
        <p:spPr>
          <a:xfrm>
            <a:off x="239195" y="4388881"/>
            <a:ext cx="2496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Georgia Pro" panose="02040502050405020303" pitchFamily="18" charset="0"/>
              </a:rPr>
              <a:t>Святитель Иов, первый патриарх Московский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Georgia Pro" panose="02040502050405020303" pitchFamily="18" charset="0"/>
              </a:rPr>
              <a:t>и всея Руси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10B39F5-2955-2C57-3DD1-0FF0AEE3E40A}"/>
              </a:ext>
            </a:extLst>
          </p:cNvPr>
          <p:cNvSpPr/>
          <p:nvPr/>
        </p:nvSpPr>
        <p:spPr>
          <a:xfrm>
            <a:off x="329184" y="1446625"/>
            <a:ext cx="2341017" cy="36809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A2DFC04-4066-38DB-F630-2F2C05B1354D}"/>
              </a:ext>
            </a:extLst>
          </p:cNvPr>
          <p:cNvSpPr/>
          <p:nvPr/>
        </p:nvSpPr>
        <p:spPr>
          <a:xfrm>
            <a:off x="2977489" y="4270248"/>
            <a:ext cx="4995917" cy="23865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B333DF-D262-2DBF-5674-9BF4E36BAD5F}"/>
              </a:ext>
            </a:extLst>
          </p:cNvPr>
          <p:cNvSpPr txBox="1"/>
          <p:nvPr/>
        </p:nvSpPr>
        <p:spPr>
          <a:xfrm>
            <a:off x="3087783" y="6326795"/>
            <a:ext cx="4775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Georgia Pro" panose="02040502050405020303" pitchFamily="18" charset="0"/>
              </a:rPr>
              <a:t>Успенский </a:t>
            </a:r>
            <a:r>
              <a:rPr lang="ru-RU" sz="1400" b="1" dirty="0" err="1">
                <a:solidFill>
                  <a:srgbClr val="C00000"/>
                </a:solidFill>
                <a:latin typeface="Georgia Pro" panose="02040502050405020303" pitchFamily="18" charset="0"/>
              </a:rPr>
              <a:t>Отроч</a:t>
            </a:r>
            <a:r>
              <a:rPr lang="ru-RU" sz="1400" b="1" dirty="0">
                <a:solidFill>
                  <a:srgbClr val="C00000"/>
                </a:solidFill>
                <a:latin typeface="Georgia Pro" panose="02040502050405020303" pitchFamily="18" charset="0"/>
              </a:rPr>
              <a:t> монастырь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9C85DD6-5100-098B-0B13-AFB047DB4216}"/>
              </a:ext>
            </a:extLst>
          </p:cNvPr>
          <p:cNvSpPr/>
          <p:nvPr/>
        </p:nvSpPr>
        <p:spPr>
          <a:xfrm>
            <a:off x="8247888" y="1941437"/>
            <a:ext cx="3652864" cy="31712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C8641C-77A1-0EE2-EE33-6239EABB952C}"/>
              </a:ext>
            </a:extLst>
          </p:cNvPr>
          <p:cNvSpPr txBox="1"/>
          <p:nvPr/>
        </p:nvSpPr>
        <p:spPr>
          <a:xfrm>
            <a:off x="8373373" y="4674533"/>
            <a:ext cx="3401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Georgia Pro" panose="02040502050405020303" pitchFamily="18" charset="0"/>
              </a:rPr>
              <a:t>Церковь «Белая Троица» в Твери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5AA63D-5B89-3ED7-3C6F-B5E5BCBA1948}"/>
              </a:ext>
            </a:extLst>
          </p:cNvPr>
          <p:cNvSpPr txBox="1"/>
          <p:nvPr/>
        </p:nvSpPr>
        <p:spPr>
          <a:xfrm>
            <a:off x="2912184" y="1446625"/>
            <a:ext cx="520509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* 1589 г. — Учреждение патриаршества. Первым патриархом становится уроженец Тверской земли —  святитель Иов.</a:t>
            </a:r>
          </a:p>
          <a:p>
            <a:endParaRPr lang="ru-RU" sz="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*1569 г. — Мученическая кончина митрополита Филиппа (Колычева) в Тверском </a:t>
            </a:r>
            <a:r>
              <a:rPr lang="ru-RU" dirty="0" err="1">
                <a:solidFill>
                  <a:srgbClr val="692A0B"/>
                </a:solidFill>
                <a:latin typeface="Georgia Pro" panose="02040502050405020303" pitchFamily="18" charset="0"/>
              </a:rPr>
              <a:t>Отроч</a:t>
            </a:r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 монастыре.</a:t>
            </a:r>
          </a:p>
          <a:p>
            <a:endParaRPr lang="ru-RU" sz="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*  1531–1551 гг. — Заточение преподобного Максима Грека в Тверском </a:t>
            </a:r>
            <a:r>
              <a:rPr lang="ru-RU" dirty="0" err="1">
                <a:solidFill>
                  <a:srgbClr val="692A0B"/>
                </a:solidFill>
                <a:latin typeface="Georgia Pro" panose="02040502050405020303" pitchFamily="18" charset="0"/>
              </a:rPr>
              <a:t>Отроч</a:t>
            </a:r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 монастыре.</a:t>
            </a:r>
          </a:p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CF32AB-83A0-2981-B650-99C6265BE184}"/>
              </a:ext>
            </a:extLst>
          </p:cNvPr>
          <p:cNvSpPr txBox="1"/>
          <p:nvPr/>
        </p:nvSpPr>
        <p:spPr>
          <a:xfrm>
            <a:off x="8117274" y="5315797"/>
            <a:ext cx="3783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*   1564 г. — Освящение святителем Акакием церкви «Белая Троица» — древнейшего из сохранившихся храмов Твери.</a:t>
            </a:r>
          </a:p>
        </p:txBody>
      </p:sp>
    </p:spTree>
    <p:extLst>
      <p:ext uri="{BB962C8B-B14F-4D97-AF65-F5344CB8AC3E}">
        <p14:creationId xmlns:p14="http://schemas.microsoft.com/office/powerpoint/2010/main" val="3916590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5D315-E760-94A4-6D1E-7F922BB65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8200124E-1CB6-072F-E74B-3077F6282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7408" y="111684"/>
            <a:ext cx="1133664" cy="113366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E2C3EE3-4F86-D604-3096-0075912CF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81136"/>
            <a:ext cx="8409432" cy="994760"/>
          </a:xfrm>
          <a:solidFill>
            <a:srgbClr val="F3D1A3"/>
          </a:solidFill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692A0B"/>
                </a:solidFill>
                <a:latin typeface="Georgia Pro" panose="02040502050405020303" pitchFamily="18" charset="0"/>
              </a:rPr>
              <a:t>Основные исторические вехи. </a:t>
            </a:r>
            <a:br>
              <a:rPr lang="ru-RU" sz="3200" dirty="0">
                <a:solidFill>
                  <a:srgbClr val="692A0B"/>
                </a:solidFill>
                <a:latin typeface="Georgia Pro" panose="02040502050405020303" pitchFamily="18" charset="0"/>
              </a:rPr>
            </a:br>
            <a:r>
              <a:rPr lang="ru-RU" sz="3200" dirty="0">
                <a:solidFill>
                  <a:srgbClr val="692A0B"/>
                </a:solidFill>
                <a:latin typeface="Georgia Pro" panose="02040502050405020303" pitchFamily="18" charset="0"/>
              </a:rPr>
              <a:t>Часть 3 (XX–XXI вв.)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7A4B2F77-B11A-C278-1531-85D519D02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472" y="1325881"/>
            <a:ext cx="6289070" cy="5388692"/>
          </a:xfrm>
          <a:custGeom>
            <a:avLst/>
            <a:gdLst>
              <a:gd name="csX0" fmla="*/ 0 w 6289070"/>
              <a:gd name="csY0" fmla="*/ 0 h 5388692"/>
              <a:gd name="csX1" fmla="*/ 445952 w 6289070"/>
              <a:gd name="csY1" fmla="*/ 0 h 5388692"/>
              <a:gd name="csX2" fmla="*/ 1080577 w 6289070"/>
              <a:gd name="csY2" fmla="*/ 0 h 5388692"/>
              <a:gd name="csX3" fmla="*/ 1589420 w 6289070"/>
              <a:gd name="csY3" fmla="*/ 0 h 5388692"/>
              <a:gd name="csX4" fmla="*/ 2286935 w 6289070"/>
              <a:gd name="csY4" fmla="*/ 0 h 5388692"/>
              <a:gd name="csX5" fmla="*/ 2984450 w 6289070"/>
              <a:gd name="csY5" fmla="*/ 0 h 5388692"/>
              <a:gd name="csX6" fmla="*/ 3556183 w 6289070"/>
              <a:gd name="csY6" fmla="*/ 0 h 5388692"/>
              <a:gd name="csX7" fmla="*/ 4127917 w 6289070"/>
              <a:gd name="csY7" fmla="*/ 0 h 5388692"/>
              <a:gd name="csX8" fmla="*/ 4636760 w 6289070"/>
              <a:gd name="csY8" fmla="*/ 0 h 5388692"/>
              <a:gd name="csX9" fmla="*/ 5208493 w 6289070"/>
              <a:gd name="csY9" fmla="*/ 0 h 5388692"/>
              <a:gd name="csX10" fmla="*/ 6289070 w 6289070"/>
              <a:gd name="csY10" fmla="*/ 0 h 5388692"/>
              <a:gd name="csX11" fmla="*/ 6289070 w 6289070"/>
              <a:gd name="csY11" fmla="*/ 652630 h 5388692"/>
              <a:gd name="csX12" fmla="*/ 6289070 w 6289070"/>
              <a:gd name="csY12" fmla="*/ 1197487 h 5388692"/>
              <a:gd name="csX13" fmla="*/ 6289070 w 6289070"/>
              <a:gd name="csY13" fmla="*/ 1634570 h 5388692"/>
              <a:gd name="csX14" fmla="*/ 6289070 w 6289070"/>
              <a:gd name="csY14" fmla="*/ 2287200 h 5388692"/>
              <a:gd name="csX15" fmla="*/ 6289070 w 6289070"/>
              <a:gd name="csY15" fmla="*/ 2885944 h 5388692"/>
              <a:gd name="csX16" fmla="*/ 6289070 w 6289070"/>
              <a:gd name="csY16" fmla="*/ 3538574 h 5388692"/>
              <a:gd name="csX17" fmla="*/ 6289070 w 6289070"/>
              <a:gd name="csY17" fmla="*/ 4029544 h 5388692"/>
              <a:gd name="csX18" fmla="*/ 6289070 w 6289070"/>
              <a:gd name="csY18" fmla="*/ 4736062 h 5388692"/>
              <a:gd name="csX19" fmla="*/ 6289070 w 6289070"/>
              <a:gd name="csY19" fmla="*/ 5388692 h 5388692"/>
              <a:gd name="csX20" fmla="*/ 5843118 w 6289070"/>
              <a:gd name="csY20" fmla="*/ 5388692 h 5388692"/>
              <a:gd name="csX21" fmla="*/ 5271384 w 6289070"/>
              <a:gd name="csY21" fmla="*/ 5388692 h 5388692"/>
              <a:gd name="csX22" fmla="*/ 4699650 w 6289070"/>
              <a:gd name="csY22" fmla="*/ 5388692 h 5388692"/>
              <a:gd name="csX23" fmla="*/ 4316589 w 6289070"/>
              <a:gd name="csY23" fmla="*/ 5388692 h 5388692"/>
              <a:gd name="csX24" fmla="*/ 3619074 w 6289070"/>
              <a:gd name="csY24" fmla="*/ 5388692 h 5388692"/>
              <a:gd name="csX25" fmla="*/ 3047340 w 6289070"/>
              <a:gd name="csY25" fmla="*/ 5388692 h 5388692"/>
              <a:gd name="csX26" fmla="*/ 2538497 w 6289070"/>
              <a:gd name="csY26" fmla="*/ 5388692 h 5388692"/>
              <a:gd name="csX27" fmla="*/ 1966764 w 6289070"/>
              <a:gd name="csY27" fmla="*/ 5388692 h 5388692"/>
              <a:gd name="csX28" fmla="*/ 1583702 w 6289070"/>
              <a:gd name="csY28" fmla="*/ 5388692 h 5388692"/>
              <a:gd name="csX29" fmla="*/ 1011969 w 6289070"/>
              <a:gd name="csY29" fmla="*/ 5388692 h 5388692"/>
              <a:gd name="csX30" fmla="*/ 503126 w 6289070"/>
              <a:gd name="csY30" fmla="*/ 5388692 h 5388692"/>
              <a:gd name="csX31" fmla="*/ 0 w 6289070"/>
              <a:gd name="csY31" fmla="*/ 5388692 h 5388692"/>
              <a:gd name="csX32" fmla="*/ 0 w 6289070"/>
              <a:gd name="csY32" fmla="*/ 4736062 h 5388692"/>
              <a:gd name="csX33" fmla="*/ 0 w 6289070"/>
              <a:gd name="csY33" fmla="*/ 4298979 h 5388692"/>
              <a:gd name="csX34" fmla="*/ 0 w 6289070"/>
              <a:gd name="csY34" fmla="*/ 3646348 h 5388692"/>
              <a:gd name="csX35" fmla="*/ 0 w 6289070"/>
              <a:gd name="csY35" fmla="*/ 3047605 h 5388692"/>
              <a:gd name="csX36" fmla="*/ 0 w 6289070"/>
              <a:gd name="csY36" fmla="*/ 2341087 h 5388692"/>
              <a:gd name="csX37" fmla="*/ 0 w 6289070"/>
              <a:gd name="csY37" fmla="*/ 1850118 h 5388692"/>
              <a:gd name="csX38" fmla="*/ 0 w 6289070"/>
              <a:gd name="csY38" fmla="*/ 1305261 h 5388692"/>
              <a:gd name="csX39" fmla="*/ 0 w 6289070"/>
              <a:gd name="csY39" fmla="*/ 868178 h 5388692"/>
              <a:gd name="csX40" fmla="*/ 0 w 6289070"/>
              <a:gd name="csY40" fmla="*/ 0 h 53886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6289070" h="5388692" fill="none" extrusionOk="0">
                <a:moveTo>
                  <a:pt x="0" y="0"/>
                </a:moveTo>
                <a:cubicBezTo>
                  <a:pt x="199930" y="-47096"/>
                  <a:pt x="284271" y="33041"/>
                  <a:pt x="445952" y="0"/>
                </a:cubicBezTo>
                <a:cubicBezTo>
                  <a:pt x="607633" y="-33041"/>
                  <a:pt x="921238" y="66101"/>
                  <a:pt x="1080577" y="0"/>
                </a:cubicBezTo>
                <a:cubicBezTo>
                  <a:pt x="1239916" y="-66101"/>
                  <a:pt x="1380038" y="32348"/>
                  <a:pt x="1589420" y="0"/>
                </a:cubicBezTo>
                <a:cubicBezTo>
                  <a:pt x="1798802" y="-32348"/>
                  <a:pt x="2122456" y="72002"/>
                  <a:pt x="2286935" y="0"/>
                </a:cubicBezTo>
                <a:cubicBezTo>
                  <a:pt x="2451414" y="-72002"/>
                  <a:pt x="2796499" y="1496"/>
                  <a:pt x="2984450" y="0"/>
                </a:cubicBezTo>
                <a:cubicBezTo>
                  <a:pt x="3172402" y="-1496"/>
                  <a:pt x="3288075" y="59653"/>
                  <a:pt x="3556183" y="0"/>
                </a:cubicBezTo>
                <a:cubicBezTo>
                  <a:pt x="3824291" y="-59653"/>
                  <a:pt x="3962721" y="53012"/>
                  <a:pt x="4127917" y="0"/>
                </a:cubicBezTo>
                <a:cubicBezTo>
                  <a:pt x="4293113" y="-53012"/>
                  <a:pt x="4507487" y="33711"/>
                  <a:pt x="4636760" y="0"/>
                </a:cubicBezTo>
                <a:cubicBezTo>
                  <a:pt x="4766033" y="-33711"/>
                  <a:pt x="4934635" y="54782"/>
                  <a:pt x="5208493" y="0"/>
                </a:cubicBezTo>
                <a:cubicBezTo>
                  <a:pt x="5482351" y="-54782"/>
                  <a:pt x="6050112" y="63258"/>
                  <a:pt x="6289070" y="0"/>
                </a:cubicBezTo>
                <a:cubicBezTo>
                  <a:pt x="6333106" y="264522"/>
                  <a:pt x="6277326" y="392895"/>
                  <a:pt x="6289070" y="652630"/>
                </a:cubicBezTo>
                <a:cubicBezTo>
                  <a:pt x="6300814" y="912365"/>
                  <a:pt x="6262883" y="954757"/>
                  <a:pt x="6289070" y="1197487"/>
                </a:cubicBezTo>
                <a:cubicBezTo>
                  <a:pt x="6315257" y="1440217"/>
                  <a:pt x="6273784" y="1490512"/>
                  <a:pt x="6289070" y="1634570"/>
                </a:cubicBezTo>
                <a:cubicBezTo>
                  <a:pt x="6304356" y="1778628"/>
                  <a:pt x="6264007" y="2057358"/>
                  <a:pt x="6289070" y="2287200"/>
                </a:cubicBezTo>
                <a:cubicBezTo>
                  <a:pt x="6314133" y="2517042"/>
                  <a:pt x="6282903" y="2680374"/>
                  <a:pt x="6289070" y="2885944"/>
                </a:cubicBezTo>
                <a:cubicBezTo>
                  <a:pt x="6295237" y="3091514"/>
                  <a:pt x="6284373" y="3292483"/>
                  <a:pt x="6289070" y="3538574"/>
                </a:cubicBezTo>
                <a:cubicBezTo>
                  <a:pt x="6293767" y="3784665"/>
                  <a:pt x="6237080" y="3853634"/>
                  <a:pt x="6289070" y="4029544"/>
                </a:cubicBezTo>
                <a:cubicBezTo>
                  <a:pt x="6341060" y="4205454"/>
                  <a:pt x="6227737" y="4482058"/>
                  <a:pt x="6289070" y="4736062"/>
                </a:cubicBezTo>
                <a:cubicBezTo>
                  <a:pt x="6350403" y="4990066"/>
                  <a:pt x="6276318" y="5184803"/>
                  <a:pt x="6289070" y="5388692"/>
                </a:cubicBezTo>
                <a:cubicBezTo>
                  <a:pt x="6114730" y="5415428"/>
                  <a:pt x="5969254" y="5367260"/>
                  <a:pt x="5843118" y="5388692"/>
                </a:cubicBezTo>
                <a:cubicBezTo>
                  <a:pt x="5716982" y="5410124"/>
                  <a:pt x="5556443" y="5327430"/>
                  <a:pt x="5271384" y="5388692"/>
                </a:cubicBezTo>
                <a:cubicBezTo>
                  <a:pt x="4986325" y="5449954"/>
                  <a:pt x="4842008" y="5378517"/>
                  <a:pt x="4699650" y="5388692"/>
                </a:cubicBezTo>
                <a:cubicBezTo>
                  <a:pt x="4557292" y="5398867"/>
                  <a:pt x="4492964" y="5351217"/>
                  <a:pt x="4316589" y="5388692"/>
                </a:cubicBezTo>
                <a:cubicBezTo>
                  <a:pt x="4140214" y="5426167"/>
                  <a:pt x="3871598" y="5362032"/>
                  <a:pt x="3619074" y="5388692"/>
                </a:cubicBezTo>
                <a:cubicBezTo>
                  <a:pt x="3366551" y="5415352"/>
                  <a:pt x="3188053" y="5366696"/>
                  <a:pt x="3047340" y="5388692"/>
                </a:cubicBezTo>
                <a:cubicBezTo>
                  <a:pt x="2906627" y="5410688"/>
                  <a:pt x="2787225" y="5349086"/>
                  <a:pt x="2538497" y="5388692"/>
                </a:cubicBezTo>
                <a:cubicBezTo>
                  <a:pt x="2289769" y="5428298"/>
                  <a:pt x="2083178" y="5332983"/>
                  <a:pt x="1966764" y="5388692"/>
                </a:cubicBezTo>
                <a:cubicBezTo>
                  <a:pt x="1850350" y="5444401"/>
                  <a:pt x="1685842" y="5383102"/>
                  <a:pt x="1583702" y="5388692"/>
                </a:cubicBezTo>
                <a:cubicBezTo>
                  <a:pt x="1481562" y="5394282"/>
                  <a:pt x="1147569" y="5346324"/>
                  <a:pt x="1011969" y="5388692"/>
                </a:cubicBezTo>
                <a:cubicBezTo>
                  <a:pt x="876369" y="5431060"/>
                  <a:pt x="665475" y="5351034"/>
                  <a:pt x="503126" y="5388692"/>
                </a:cubicBezTo>
                <a:cubicBezTo>
                  <a:pt x="340777" y="5426350"/>
                  <a:pt x="113824" y="5375023"/>
                  <a:pt x="0" y="5388692"/>
                </a:cubicBezTo>
                <a:cubicBezTo>
                  <a:pt x="-35569" y="5070641"/>
                  <a:pt x="12131" y="4981628"/>
                  <a:pt x="0" y="4736062"/>
                </a:cubicBezTo>
                <a:cubicBezTo>
                  <a:pt x="-12131" y="4490496"/>
                  <a:pt x="26731" y="4466130"/>
                  <a:pt x="0" y="4298979"/>
                </a:cubicBezTo>
                <a:cubicBezTo>
                  <a:pt x="-26731" y="4131828"/>
                  <a:pt x="76287" y="3952343"/>
                  <a:pt x="0" y="3646348"/>
                </a:cubicBezTo>
                <a:cubicBezTo>
                  <a:pt x="-76287" y="3340353"/>
                  <a:pt x="13057" y="3249197"/>
                  <a:pt x="0" y="3047605"/>
                </a:cubicBezTo>
                <a:cubicBezTo>
                  <a:pt x="-13057" y="2846013"/>
                  <a:pt x="59518" y="2498927"/>
                  <a:pt x="0" y="2341087"/>
                </a:cubicBezTo>
                <a:cubicBezTo>
                  <a:pt x="-59518" y="2183247"/>
                  <a:pt x="11332" y="2032313"/>
                  <a:pt x="0" y="1850118"/>
                </a:cubicBezTo>
                <a:cubicBezTo>
                  <a:pt x="-11332" y="1667923"/>
                  <a:pt x="10917" y="1521970"/>
                  <a:pt x="0" y="1305261"/>
                </a:cubicBezTo>
                <a:cubicBezTo>
                  <a:pt x="-10917" y="1088552"/>
                  <a:pt x="15522" y="1062774"/>
                  <a:pt x="0" y="868178"/>
                </a:cubicBezTo>
                <a:cubicBezTo>
                  <a:pt x="-15522" y="673582"/>
                  <a:pt x="94935" y="254596"/>
                  <a:pt x="0" y="0"/>
                </a:cubicBezTo>
                <a:close/>
              </a:path>
              <a:path w="6289070" h="5388692" stroke="0" extrusionOk="0">
                <a:moveTo>
                  <a:pt x="0" y="0"/>
                </a:moveTo>
                <a:cubicBezTo>
                  <a:pt x="316353" y="-4890"/>
                  <a:pt x="371650" y="19636"/>
                  <a:pt x="634624" y="0"/>
                </a:cubicBezTo>
                <a:cubicBezTo>
                  <a:pt x="897598" y="-19636"/>
                  <a:pt x="1048573" y="33830"/>
                  <a:pt x="1206358" y="0"/>
                </a:cubicBezTo>
                <a:cubicBezTo>
                  <a:pt x="1364143" y="-33830"/>
                  <a:pt x="1456752" y="34809"/>
                  <a:pt x="1652310" y="0"/>
                </a:cubicBezTo>
                <a:cubicBezTo>
                  <a:pt x="1847868" y="-34809"/>
                  <a:pt x="2041678" y="51943"/>
                  <a:pt x="2349825" y="0"/>
                </a:cubicBezTo>
                <a:cubicBezTo>
                  <a:pt x="2657973" y="-51943"/>
                  <a:pt x="2766385" y="75939"/>
                  <a:pt x="2984450" y="0"/>
                </a:cubicBezTo>
                <a:cubicBezTo>
                  <a:pt x="3202516" y="-75939"/>
                  <a:pt x="3240795" y="44087"/>
                  <a:pt x="3430402" y="0"/>
                </a:cubicBezTo>
                <a:cubicBezTo>
                  <a:pt x="3620009" y="-44087"/>
                  <a:pt x="3814873" y="11129"/>
                  <a:pt x="4065026" y="0"/>
                </a:cubicBezTo>
                <a:cubicBezTo>
                  <a:pt x="4315179" y="-11129"/>
                  <a:pt x="4332408" y="48369"/>
                  <a:pt x="4573869" y="0"/>
                </a:cubicBezTo>
                <a:cubicBezTo>
                  <a:pt x="4815330" y="-48369"/>
                  <a:pt x="4791140" y="18160"/>
                  <a:pt x="4956931" y="0"/>
                </a:cubicBezTo>
                <a:cubicBezTo>
                  <a:pt x="5122722" y="-18160"/>
                  <a:pt x="5318649" y="31811"/>
                  <a:pt x="5591555" y="0"/>
                </a:cubicBezTo>
                <a:cubicBezTo>
                  <a:pt x="5864461" y="-31811"/>
                  <a:pt x="6095993" y="54587"/>
                  <a:pt x="6289070" y="0"/>
                </a:cubicBezTo>
                <a:cubicBezTo>
                  <a:pt x="6309402" y="193332"/>
                  <a:pt x="6255454" y="336278"/>
                  <a:pt x="6289070" y="437083"/>
                </a:cubicBezTo>
                <a:cubicBezTo>
                  <a:pt x="6322686" y="537888"/>
                  <a:pt x="6237500" y="816654"/>
                  <a:pt x="6289070" y="981939"/>
                </a:cubicBezTo>
                <a:cubicBezTo>
                  <a:pt x="6340640" y="1147224"/>
                  <a:pt x="6266847" y="1319770"/>
                  <a:pt x="6289070" y="1472909"/>
                </a:cubicBezTo>
                <a:cubicBezTo>
                  <a:pt x="6311293" y="1626048"/>
                  <a:pt x="6271634" y="1970808"/>
                  <a:pt x="6289070" y="2179427"/>
                </a:cubicBezTo>
                <a:cubicBezTo>
                  <a:pt x="6306506" y="2388046"/>
                  <a:pt x="6241052" y="2476001"/>
                  <a:pt x="6289070" y="2724283"/>
                </a:cubicBezTo>
                <a:cubicBezTo>
                  <a:pt x="6337088" y="2972565"/>
                  <a:pt x="6258910" y="3053730"/>
                  <a:pt x="6289070" y="3215253"/>
                </a:cubicBezTo>
                <a:cubicBezTo>
                  <a:pt x="6319230" y="3376776"/>
                  <a:pt x="6259005" y="3550757"/>
                  <a:pt x="6289070" y="3867883"/>
                </a:cubicBezTo>
                <a:cubicBezTo>
                  <a:pt x="6319135" y="4185009"/>
                  <a:pt x="6231498" y="4223789"/>
                  <a:pt x="6289070" y="4358853"/>
                </a:cubicBezTo>
                <a:cubicBezTo>
                  <a:pt x="6346642" y="4493917"/>
                  <a:pt x="6207367" y="4950040"/>
                  <a:pt x="6289070" y="5388692"/>
                </a:cubicBezTo>
                <a:cubicBezTo>
                  <a:pt x="6135100" y="5395886"/>
                  <a:pt x="5969346" y="5387357"/>
                  <a:pt x="5717336" y="5388692"/>
                </a:cubicBezTo>
                <a:cubicBezTo>
                  <a:pt x="5465326" y="5390027"/>
                  <a:pt x="5190792" y="5374208"/>
                  <a:pt x="5019821" y="5388692"/>
                </a:cubicBezTo>
                <a:cubicBezTo>
                  <a:pt x="4848851" y="5403176"/>
                  <a:pt x="4823252" y="5351912"/>
                  <a:pt x="4636760" y="5388692"/>
                </a:cubicBezTo>
                <a:cubicBezTo>
                  <a:pt x="4450268" y="5425472"/>
                  <a:pt x="4258755" y="5349669"/>
                  <a:pt x="4002135" y="5388692"/>
                </a:cubicBezTo>
                <a:cubicBezTo>
                  <a:pt x="3745516" y="5427715"/>
                  <a:pt x="3607770" y="5330655"/>
                  <a:pt x="3430402" y="5388692"/>
                </a:cubicBezTo>
                <a:cubicBezTo>
                  <a:pt x="3253034" y="5446729"/>
                  <a:pt x="3171689" y="5373559"/>
                  <a:pt x="2984450" y="5388692"/>
                </a:cubicBezTo>
                <a:cubicBezTo>
                  <a:pt x="2797211" y="5403825"/>
                  <a:pt x="2463029" y="5374584"/>
                  <a:pt x="2286935" y="5388692"/>
                </a:cubicBezTo>
                <a:cubicBezTo>
                  <a:pt x="2110842" y="5402800"/>
                  <a:pt x="2004965" y="5352060"/>
                  <a:pt x="1840982" y="5388692"/>
                </a:cubicBezTo>
                <a:cubicBezTo>
                  <a:pt x="1676999" y="5425324"/>
                  <a:pt x="1288012" y="5325790"/>
                  <a:pt x="1143467" y="5388692"/>
                </a:cubicBezTo>
                <a:cubicBezTo>
                  <a:pt x="998923" y="5451594"/>
                  <a:pt x="800816" y="5345833"/>
                  <a:pt x="634624" y="5388692"/>
                </a:cubicBezTo>
                <a:cubicBezTo>
                  <a:pt x="468432" y="5431551"/>
                  <a:pt x="200905" y="5349922"/>
                  <a:pt x="0" y="5388692"/>
                </a:cubicBezTo>
                <a:cubicBezTo>
                  <a:pt x="-9361" y="5210489"/>
                  <a:pt x="1342" y="5054652"/>
                  <a:pt x="0" y="4951609"/>
                </a:cubicBezTo>
                <a:cubicBezTo>
                  <a:pt x="-1342" y="4848566"/>
                  <a:pt x="37725" y="4565098"/>
                  <a:pt x="0" y="4245092"/>
                </a:cubicBezTo>
                <a:cubicBezTo>
                  <a:pt x="-37725" y="3925086"/>
                  <a:pt x="28642" y="3851709"/>
                  <a:pt x="0" y="3538574"/>
                </a:cubicBezTo>
                <a:cubicBezTo>
                  <a:pt x="-28642" y="3225439"/>
                  <a:pt x="16206" y="3129122"/>
                  <a:pt x="0" y="2993718"/>
                </a:cubicBezTo>
                <a:cubicBezTo>
                  <a:pt x="-16206" y="2858314"/>
                  <a:pt x="50201" y="2704930"/>
                  <a:pt x="0" y="2448861"/>
                </a:cubicBezTo>
                <a:cubicBezTo>
                  <a:pt x="-50201" y="2192792"/>
                  <a:pt x="19936" y="2083364"/>
                  <a:pt x="0" y="1742344"/>
                </a:cubicBezTo>
                <a:cubicBezTo>
                  <a:pt x="-19936" y="1401324"/>
                  <a:pt x="73985" y="1266626"/>
                  <a:pt x="0" y="1035826"/>
                </a:cubicBezTo>
                <a:cubicBezTo>
                  <a:pt x="-73985" y="805026"/>
                  <a:pt x="101402" y="271611"/>
                  <a:pt x="0" y="0"/>
                </a:cubicBezTo>
                <a:close/>
              </a:path>
            </a:pathLst>
          </a:custGeom>
          <a:ln w="19050">
            <a:solidFill>
              <a:srgbClr val="692A0B"/>
            </a:solidFill>
            <a:extLst>
              <a:ext uri="{C807C97D-BFC1-408E-A445-0C87EB9F89A2}">
                <ask:lineSketchStyleProps xmlns:ask="http://schemas.microsoft.com/office/drawing/2018/sketchyshapes" sd="320891923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endParaRPr lang="ru-RU" sz="3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>
              <a:lnSpc>
                <a:spcPct val="120000"/>
              </a:lnSpc>
            </a:pPr>
            <a:endParaRPr lang="ru-RU" sz="3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>
              <a:lnSpc>
                <a:spcPct val="120000"/>
              </a:lnSpc>
            </a:pPr>
            <a:endParaRPr lang="ru-RU" sz="3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>
              <a:lnSpc>
                <a:spcPct val="120000"/>
              </a:lnSpc>
            </a:pPr>
            <a:endParaRPr lang="ru-RU" sz="3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>
              <a:lnSpc>
                <a:spcPct val="120000"/>
              </a:lnSpc>
            </a:pPr>
            <a:endParaRPr lang="ru-RU" sz="3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>
              <a:lnSpc>
                <a:spcPct val="120000"/>
              </a:lnSpc>
            </a:pPr>
            <a:endParaRPr lang="ru-RU" sz="3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>
              <a:lnSpc>
                <a:spcPct val="120000"/>
              </a:lnSpc>
            </a:pPr>
            <a:endParaRPr lang="ru-RU" sz="3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>
              <a:lnSpc>
                <a:spcPct val="120000"/>
              </a:lnSpc>
            </a:pPr>
            <a:endParaRPr lang="ru-RU" sz="3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3800" dirty="0">
                <a:solidFill>
                  <a:srgbClr val="692A0B"/>
                </a:solidFill>
                <a:latin typeface="Georgia Pro" panose="02040502050405020303" pitchFamily="18" charset="0"/>
              </a:rPr>
              <a:t>* 1917–1930-е гг. — Период гонений: закрытие храмов, уничтожение </a:t>
            </a:r>
            <a:r>
              <a:rPr lang="ru-RU" sz="3800" dirty="0" err="1">
                <a:solidFill>
                  <a:srgbClr val="692A0B"/>
                </a:solidFill>
                <a:latin typeface="Georgia Pro" panose="02040502050405020303" pitchFamily="18" charset="0"/>
              </a:rPr>
              <a:t>Спасо</a:t>
            </a:r>
            <a:r>
              <a:rPr lang="ru-RU" sz="3800" dirty="0">
                <a:solidFill>
                  <a:srgbClr val="692A0B"/>
                </a:solidFill>
                <a:latin typeface="Georgia Pro" panose="02040502050405020303" pitchFamily="18" charset="0"/>
              </a:rPr>
              <a:t>-Преображенского собора (1935), расстрелы священников.</a:t>
            </a:r>
          </a:p>
          <a:p>
            <a:pPr>
              <a:lnSpc>
                <a:spcPct val="120000"/>
              </a:lnSpc>
            </a:pPr>
            <a:r>
              <a:rPr lang="ru-RU" sz="3800" dirty="0">
                <a:solidFill>
                  <a:srgbClr val="692A0B"/>
                </a:solidFill>
                <a:latin typeface="Georgia Pro" panose="02040502050405020303" pitchFamily="18" charset="0"/>
              </a:rPr>
              <a:t>    * Новомученики: священномученики Серафим (Чичагов) (†1937) и Фаддей (Успенский) (†1937).</a:t>
            </a:r>
          </a:p>
          <a:p>
            <a:pPr>
              <a:lnSpc>
                <a:spcPct val="120000"/>
              </a:lnSpc>
            </a:pPr>
            <a:endParaRPr lang="ru-RU" sz="45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F105448B-55E5-F92A-2F3C-053871BD34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490" r="5306"/>
          <a:stretch>
            <a:fillRect/>
          </a:stretch>
        </p:blipFill>
        <p:spPr>
          <a:xfrm>
            <a:off x="4623418" y="1491138"/>
            <a:ext cx="1925906" cy="2989422"/>
          </a:xfrm>
          <a:prstGeom prst="rect">
            <a:avLst/>
          </a:prstGeom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8F4FAF65-4399-BA67-14FD-3B613A90F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98" y="1491138"/>
            <a:ext cx="4097102" cy="2989422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08F502-A939-5D5D-B9F2-D07306FAD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260" y="2896293"/>
            <a:ext cx="3154680" cy="2247868"/>
          </a:xfrm>
          <a:prstGeom prst="rect">
            <a:avLst/>
          </a:prstGeom>
          <a:ln w="28575">
            <a:solidFill>
              <a:srgbClr val="FBCD9B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5ABDB7-5422-418D-EB8F-F6F5BFF4406F}"/>
              </a:ext>
            </a:extLst>
          </p:cNvPr>
          <p:cNvSpPr txBox="1"/>
          <p:nvPr/>
        </p:nvSpPr>
        <p:spPr>
          <a:xfrm>
            <a:off x="6806056" y="1325881"/>
            <a:ext cx="5149088" cy="5312223"/>
          </a:xfrm>
          <a:custGeom>
            <a:avLst/>
            <a:gdLst>
              <a:gd name="csX0" fmla="*/ 0 w 5149088"/>
              <a:gd name="csY0" fmla="*/ 0 h 5312223"/>
              <a:gd name="csX1" fmla="*/ 572121 w 5149088"/>
              <a:gd name="csY1" fmla="*/ 0 h 5312223"/>
              <a:gd name="csX2" fmla="*/ 1041260 w 5149088"/>
              <a:gd name="csY2" fmla="*/ 0 h 5312223"/>
              <a:gd name="csX3" fmla="*/ 1664872 w 5149088"/>
              <a:gd name="csY3" fmla="*/ 0 h 5312223"/>
              <a:gd name="csX4" fmla="*/ 2082520 w 5149088"/>
              <a:gd name="csY4" fmla="*/ 0 h 5312223"/>
              <a:gd name="csX5" fmla="*/ 2706132 w 5149088"/>
              <a:gd name="csY5" fmla="*/ 0 h 5312223"/>
              <a:gd name="csX6" fmla="*/ 3175271 w 5149088"/>
              <a:gd name="csY6" fmla="*/ 0 h 5312223"/>
              <a:gd name="csX7" fmla="*/ 3644410 w 5149088"/>
              <a:gd name="csY7" fmla="*/ 0 h 5312223"/>
              <a:gd name="csX8" fmla="*/ 4113549 w 5149088"/>
              <a:gd name="csY8" fmla="*/ 0 h 5312223"/>
              <a:gd name="csX9" fmla="*/ 5149088 w 5149088"/>
              <a:gd name="csY9" fmla="*/ 0 h 5312223"/>
              <a:gd name="csX10" fmla="*/ 5149088 w 5149088"/>
              <a:gd name="csY10" fmla="*/ 590247 h 5312223"/>
              <a:gd name="csX11" fmla="*/ 5149088 w 5149088"/>
              <a:gd name="csY11" fmla="*/ 1074250 h 5312223"/>
              <a:gd name="csX12" fmla="*/ 5149088 w 5149088"/>
              <a:gd name="csY12" fmla="*/ 1717619 h 5312223"/>
              <a:gd name="csX13" fmla="*/ 5149088 w 5149088"/>
              <a:gd name="csY13" fmla="*/ 2201621 h 5312223"/>
              <a:gd name="csX14" fmla="*/ 5149088 w 5149088"/>
              <a:gd name="csY14" fmla="*/ 2791868 h 5312223"/>
              <a:gd name="csX15" fmla="*/ 5149088 w 5149088"/>
              <a:gd name="csY15" fmla="*/ 3222749 h 5312223"/>
              <a:gd name="csX16" fmla="*/ 5149088 w 5149088"/>
              <a:gd name="csY16" fmla="*/ 3706751 h 5312223"/>
              <a:gd name="csX17" fmla="*/ 5149088 w 5149088"/>
              <a:gd name="csY17" fmla="*/ 4137631 h 5312223"/>
              <a:gd name="csX18" fmla="*/ 5149088 w 5149088"/>
              <a:gd name="csY18" fmla="*/ 4621634 h 5312223"/>
              <a:gd name="csX19" fmla="*/ 5149088 w 5149088"/>
              <a:gd name="csY19" fmla="*/ 5312223 h 5312223"/>
              <a:gd name="csX20" fmla="*/ 4473985 w 5149088"/>
              <a:gd name="csY20" fmla="*/ 5312223 h 5312223"/>
              <a:gd name="csX21" fmla="*/ 3953355 w 5149088"/>
              <a:gd name="csY21" fmla="*/ 5312223 h 5312223"/>
              <a:gd name="csX22" fmla="*/ 3278253 w 5149088"/>
              <a:gd name="csY22" fmla="*/ 5312223 h 5312223"/>
              <a:gd name="csX23" fmla="*/ 2706132 w 5149088"/>
              <a:gd name="csY23" fmla="*/ 5312223 h 5312223"/>
              <a:gd name="csX24" fmla="*/ 2185502 w 5149088"/>
              <a:gd name="csY24" fmla="*/ 5312223 h 5312223"/>
              <a:gd name="csX25" fmla="*/ 1613381 w 5149088"/>
              <a:gd name="csY25" fmla="*/ 5312223 h 5312223"/>
              <a:gd name="csX26" fmla="*/ 989769 w 5149088"/>
              <a:gd name="csY26" fmla="*/ 5312223 h 5312223"/>
              <a:gd name="csX27" fmla="*/ 0 w 5149088"/>
              <a:gd name="csY27" fmla="*/ 5312223 h 5312223"/>
              <a:gd name="csX28" fmla="*/ 0 w 5149088"/>
              <a:gd name="csY28" fmla="*/ 4881343 h 5312223"/>
              <a:gd name="csX29" fmla="*/ 0 w 5149088"/>
              <a:gd name="csY29" fmla="*/ 4237973 h 5312223"/>
              <a:gd name="csX30" fmla="*/ 0 w 5149088"/>
              <a:gd name="csY30" fmla="*/ 3753971 h 5312223"/>
              <a:gd name="csX31" fmla="*/ 0 w 5149088"/>
              <a:gd name="csY31" fmla="*/ 3163724 h 5312223"/>
              <a:gd name="csX32" fmla="*/ 0 w 5149088"/>
              <a:gd name="csY32" fmla="*/ 2467232 h 5312223"/>
              <a:gd name="csX33" fmla="*/ 0 w 5149088"/>
              <a:gd name="csY33" fmla="*/ 1930108 h 5312223"/>
              <a:gd name="csX34" fmla="*/ 0 w 5149088"/>
              <a:gd name="csY34" fmla="*/ 1446105 h 5312223"/>
              <a:gd name="csX35" fmla="*/ 0 w 5149088"/>
              <a:gd name="csY35" fmla="*/ 908980 h 5312223"/>
              <a:gd name="csX36" fmla="*/ 0 w 5149088"/>
              <a:gd name="csY36" fmla="*/ 0 h 53122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5149088" h="5312223" extrusionOk="0">
                <a:moveTo>
                  <a:pt x="0" y="0"/>
                </a:moveTo>
                <a:cubicBezTo>
                  <a:pt x="276535" y="-2104"/>
                  <a:pt x="420483" y="40351"/>
                  <a:pt x="572121" y="0"/>
                </a:cubicBezTo>
                <a:cubicBezTo>
                  <a:pt x="723759" y="-40351"/>
                  <a:pt x="875107" y="55161"/>
                  <a:pt x="1041260" y="0"/>
                </a:cubicBezTo>
                <a:cubicBezTo>
                  <a:pt x="1207413" y="-55161"/>
                  <a:pt x="1424085" y="64927"/>
                  <a:pt x="1664872" y="0"/>
                </a:cubicBezTo>
                <a:cubicBezTo>
                  <a:pt x="1905659" y="-64927"/>
                  <a:pt x="1886771" y="35864"/>
                  <a:pt x="2082520" y="0"/>
                </a:cubicBezTo>
                <a:cubicBezTo>
                  <a:pt x="2278269" y="-35864"/>
                  <a:pt x="2416940" y="25622"/>
                  <a:pt x="2706132" y="0"/>
                </a:cubicBezTo>
                <a:cubicBezTo>
                  <a:pt x="2995324" y="-25622"/>
                  <a:pt x="3074248" y="21842"/>
                  <a:pt x="3175271" y="0"/>
                </a:cubicBezTo>
                <a:cubicBezTo>
                  <a:pt x="3276294" y="-21842"/>
                  <a:pt x="3480071" y="22298"/>
                  <a:pt x="3644410" y="0"/>
                </a:cubicBezTo>
                <a:cubicBezTo>
                  <a:pt x="3808749" y="-22298"/>
                  <a:pt x="3903263" y="51262"/>
                  <a:pt x="4113549" y="0"/>
                </a:cubicBezTo>
                <a:cubicBezTo>
                  <a:pt x="4323835" y="-51262"/>
                  <a:pt x="4838542" y="120138"/>
                  <a:pt x="5149088" y="0"/>
                </a:cubicBezTo>
                <a:cubicBezTo>
                  <a:pt x="5215910" y="176068"/>
                  <a:pt x="5078969" y="367358"/>
                  <a:pt x="5149088" y="590247"/>
                </a:cubicBezTo>
                <a:cubicBezTo>
                  <a:pt x="5219207" y="813136"/>
                  <a:pt x="5093388" y="866631"/>
                  <a:pt x="5149088" y="1074250"/>
                </a:cubicBezTo>
                <a:cubicBezTo>
                  <a:pt x="5204788" y="1281869"/>
                  <a:pt x="5102756" y="1529848"/>
                  <a:pt x="5149088" y="1717619"/>
                </a:cubicBezTo>
                <a:cubicBezTo>
                  <a:pt x="5195420" y="1905390"/>
                  <a:pt x="5115455" y="2007499"/>
                  <a:pt x="5149088" y="2201621"/>
                </a:cubicBezTo>
                <a:cubicBezTo>
                  <a:pt x="5182721" y="2395743"/>
                  <a:pt x="5122404" y="2569912"/>
                  <a:pt x="5149088" y="2791868"/>
                </a:cubicBezTo>
                <a:cubicBezTo>
                  <a:pt x="5175772" y="3013824"/>
                  <a:pt x="5138254" y="3021841"/>
                  <a:pt x="5149088" y="3222749"/>
                </a:cubicBezTo>
                <a:cubicBezTo>
                  <a:pt x="5159922" y="3423657"/>
                  <a:pt x="5115507" y="3475304"/>
                  <a:pt x="5149088" y="3706751"/>
                </a:cubicBezTo>
                <a:cubicBezTo>
                  <a:pt x="5182669" y="3938198"/>
                  <a:pt x="5122135" y="3993572"/>
                  <a:pt x="5149088" y="4137631"/>
                </a:cubicBezTo>
                <a:cubicBezTo>
                  <a:pt x="5176041" y="4281690"/>
                  <a:pt x="5114888" y="4427716"/>
                  <a:pt x="5149088" y="4621634"/>
                </a:cubicBezTo>
                <a:cubicBezTo>
                  <a:pt x="5183288" y="4815552"/>
                  <a:pt x="5084936" y="4975306"/>
                  <a:pt x="5149088" y="5312223"/>
                </a:cubicBezTo>
                <a:cubicBezTo>
                  <a:pt x="4996357" y="5371477"/>
                  <a:pt x="4729902" y="5290224"/>
                  <a:pt x="4473985" y="5312223"/>
                </a:cubicBezTo>
                <a:cubicBezTo>
                  <a:pt x="4218068" y="5334222"/>
                  <a:pt x="4160480" y="5301747"/>
                  <a:pt x="3953355" y="5312223"/>
                </a:cubicBezTo>
                <a:cubicBezTo>
                  <a:pt x="3746230" y="5322699"/>
                  <a:pt x="3520277" y="5291599"/>
                  <a:pt x="3278253" y="5312223"/>
                </a:cubicBezTo>
                <a:cubicBezTo>
                  <a:pt x="3036229" y="5332847"/>
                  <a:pt x="2847090" y="5287501"/>
                  <a:pt x="2706132" y="5312223"/>
                </a:cubicBezTo>
                <a:cubicBezTo>
                  <a:pt x="2565174" y="5336945"/>
                  <a:pt x="2432563" y="5276106"/>
                  <a:pt x="2185502" y="5312223"/>
                </a:cubicBezTo>
                <a:cubicBezTo>
                  <a:pt x="1938441" y="5348340"/>
                  <a:pt x="1866830" y="5271719"/>
                  <a:pt x="1613381" y="5312223"/>
                </a:cubicBezTo>
                <a:cubicBezTo>
                  <a:pt x="1359932" y="5352727"/>
                  <a:pt x="1184753" y="5265684"/>
                  <a:pt x="989769" y="5312223"/>
                </a:cubicBezTo>
                <a:cubicBezTo>
                  <a:pt x="794785" y="5358762"/>
                  <a:pt x="342484" y="5252316"/>
                  <a:pt x="0" y="5312223"/>
                </a:cubicBezTo>
                <a:cubicBezTo>
                  <a:pt x="-3150" y="5184336"/>
                  <a:pt x="22060" y="5045209"/>
                  <a:pt x="0" y="4881343"/>
                </a:cubicBezTo>
                <a:cubicBezTo>
                  <a:pt x="-22060" y="4717477"/>
                  <a:pt x="9838" y="4376180"/>
                  <a:pt x="0" y="4237973"/>
                </a:cubicBezTo>
                <a:cubicBezTo>
                  <a:pt x="-9838" y="4099766"/>
                  <a:pt x="27930" y="3947808"/>
                  <a:pt x="0" y="3753971"/>
                </a:cubicBezTo>
                <a:cubicBezTo>
                  <a:pt x="-27930" y="3560134"/>
                  <a:pt x="18412" y="3323389"/>
                  <a:pt x="0" y="3163724"/>
                </a:cubicBezTo>
                <a:cubicBezTo>
                  <a:pt x="-18412" y="3004059"/>
                  <a:pt x="32929" y="2764186"/>
                  <a:pt x="0" y="2467232"/>
                </a:cubicBezTo>
                <a:cubicBezTo>
                  <a:pt x="-32929" y="2170278"/>
                  <a:pt x="33258" y="2098914"/>
                  <a:pt x="0" y="1930108"/>
                </a:cubicBezTo>
                <a:cubicBezTo>
                  <a:pt x="-33258" y="1761302"/>
                  <a:pt x="4126" y="1581234"/>
                  <a:pt x="0" y="1446105"/>
                </a:cubicBezTo>
                <a:cubicBezTo>
                  <a:pt x="-4126" y="1310976"/>
                  <a:pt x="4519" y="1132285"/>
                  <a:pt x="0" y="908980"/>
                </a:cubicBezTo>
                <a:cubicBezTo>
                  <a:pt x="-4519" y="685676"/>
                  <a:pt x="17923" y="348536"/>
                  <a:pt x="0" y="0"/>
                </a:cubicBezTo>
                <a:close/>
              </a:path>
            </a:pathLst>
          </a:custGeom>
          <a:noFill/>
          <a:ln w="19050">
            <a:solidFill>
              <a:srgbClr val="692A0B"/>
            </a:solidFill>
            <a:extLst>
              <a:ext uri="{C807C97D-BFC1-408E-A445-0C87EB9F89A2}">
                <ask:lineSketchStyleProps xmlns:ask="http://schemas.microsoft.com/office/drawing/2018/sketchyshapes" sd="403972493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 * Переименования: епархия носила названия Калининская и Кашинская (1928–1943), Калининская и Смоленская (1943–1944).</a:t>
            </a:r>
          </a:p>
          <a:p>
            <a:pPr algn="ctr"/>
            <a:endParaRPr lang="ru-RU" sz="8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 algn="ctr"/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    * 1988 г. — Начало возрождения: возвращение Церкви Воскресенского собора.</a:t>
            </a:r>
          </a:p>
          <a:p>
            <a:pPr algn="ctr">
              <a:lnSpc>
                <a:spcPct val="120000"/>
              </a:lnSpc>
            </a:pPr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   </a:t>
            </a:r>
          </a:p>
          <a:p>
            <a:pPr algn="ctr">
              <a:lnSpc>
                <a:spcPct val="120000"/>
              </a:lnSpc>
            </a:pPr>
            <a:endParaRPr lang="ru-RU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 algn="ctr">
              <a:lnSpc>
                <a:spcPct val="120000"/>
              </a:lnSpc>
            </a:pPr>
            <a:endParaRPr lang="ru-RU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 algn="ctr">
              <a:lnSpc>
                <a:spcPct val="120000"/>
              </a:lnSpc>
            </a:pPr>
            <a:endParaRPr lang="ru-RU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 algn="ctr">
              <a:lnSpc>
                <a:spcPct val="120000"/>
              </a:lnSpc>
            </a:pPr>
            <a:endParaRPr lang="ru-RU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 algn="ctr">
              <a:lnSpc>
                <a:spcPct val="120000"/>
              </a:lnSpc>
            </a:pPr>
            <a:endParaRPr lang="ru-RU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 algn="ctr">
              <a:lnSpc>
                <a:spcPct val="120000"/>
              </a:lnSpc>
            </a:pPr>
            <a:endParaRPr lang="ru-RU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 algn="ctr"/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 * 1990 г. — Возвращение исторического именования «Тверская и Кашинская»</a:t>
            </a:r>
          </a:p>
          <a:p>
            <a:pPr algn="ctr"/>
            <a:endParaRPr lang="ru-RU" sz="900" dirty="0">
              <a:solidFill>
                <a:srgbClr val="692A0B"/>
              </a:solidFill>
              <a:latin typeface="Georgia Pro" panose="02040502050405020303" pitchFamily="18" charset="0"/>
            </a:endParaRPr>
          </a:p>
          <a:p>
            <a:pPr algn="ctr"/>
            <a:r>
              <a:rPr lang="ru-RU" dirty="0">
                <a:solidFill>
                  <a:srgbClr val="692A0B"/>
                </a:solidFill>
                <a:latin typeface="Georgia Pro" panose="02040502050405020303" pitchFamily="18" charset="0"/>
              </a:rPr>
              <a:t>* 2011 г. — Образование Тверской митрополии.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40D9FD-CB50-10BC-1038-657C0548F263}"/>
              </a:ext>
            </a:extLst>
          </p:cNvPr>
          <p:cNvSpPr txBox="1"/>
          <p:nvPr/>
        </p:nvSpPr>
        <p:spPr>
          <a:xfrm>
            <a:off x="5637276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C54572-45E6-332A-95FB-EF4CA3EB691F}"/>
              </a:ext>
            </a:extLst>
          </p:cNvPr>
          <p:cNvSpPr txBox="1"/>
          <p:nvPr/>
        </p:nvSpPr>
        <p:spPr>
          <a:xfrm>
            <a:off x="594360" y="3901355"/>
            <a:ext cx="394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Разрушенный 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Спасо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-Преображенский собор   в Твери</a:t>
            </a:r>
          </a:p>
        </p:txBody>
      </p:sp>
    </p:spTree>
    <p:extLst>
      <p:ext uri="{BB962C8B-B14F-4D97-AF65-F5344CB8AC3E}">
        <p14:creationId xmlns:p14="http://schemas.microsoft.com/office/powerpoint/2010/main" val="4286482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F6CA6-F3A3-EE99-C7E2-B54C22F52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A7E66AB5-5D03-C19E-FA80-7D48895AA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784" y="145701"/>
            <a:ext cx="1133664" cy="113366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103D5CF-58C1-A8FA-339C-18FC5B80E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4816" y="145701"/>
            <a:ext cx="9144000" cy="702755"/>
          </a:xfrm>
          <a:solidFill>
            <a:srgbClr val="F3D1A3"/>
          </a:solidFill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692A0B"/>
                </a:solidFill>
                <a:latin typeface="Georgia Pro" panose="02040502050405020303" pitchFamily="18" charset="0"/>
              </a:rPr>
              <a:t>Святители Тверской земли</a:t>
            </a:r>
          </a:p>
        </p:txBody>
      </p:sp>
      <p:pic>
        <p:nvPicPr>
          <p:cNvPr id="2" name="Рисунок 1" descr="Picture background">
            <a:extLst>
              <a:ext uri="{FF2B5EF4-FFF2-40B4-BE49-F238E27FC236}">
                <a16:creationId xmlns:a16="http://schemas.microsoft.com/office/drawing/2014/main" id="{6817927D-3A59-5004-678E-B07436840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52" y="1279365"/>
            <a:ext cx="1867301" cy="2783631"/>
          </a:xfrm>
          <a:prstGeom prst="rect">
            <a:avLst/>
          </a:prstGeom>
          <a:noFill/>
          <a:ln w="38100">
            <a:solidFill>
              <a:srgbClr val="FBCD9B"/>
            </a:solidFill>
          </a:ln>
        </p:spPr>
      </p:pic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id="{F32449B8-6E0C-F0C2-D80D-91D15AD40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8738" y="3800046"/>
            <a:ext cx="2029460" cy="2664761"/>
          </a:xfrm>
          <a:prstGeom prst="rect">
            <a:avLst/>
          </a:prstGeom>
        </p:spPr>
      </p:pic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9C9C0FE8-1196-C5B1-E0EE-96A1E5EF7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5363" y="1279364"/>
            <a:ext cx="2029460" cy="2664761"/>
          </a:xfrm>
          <a:prstGeom prst="rect">
            <a:avLst/>
          </a:prstGeom>
          <a:ln w="38100">
            <a:solidFill>
              <a:srgbClr val="F3D1A3"/>
            </a:solidFill>
          </a:ln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58C1492B-FD5A-B174-A925-8D6F98AD54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3002" r="5302" b="2927"/>
          <a:stretch>
            <a:fillRect/>
          </a:stretch>
        </p:blipFill>
        <p:spPr bwMode="auto">
          <a:xfrm>
            <a:off x="7363228" y="3800046"/>
            <a:ext cx="2029460" cy="2664761"/>
          </a:xfrm>
          <a:prstGeom prst="rect">
            <a:avLst/>
          </a:prstGeom>
          <a:noFill/>
          <a:ln w="38100">
            <a:solidFill>
              <a:srgbClr val="692A0B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FB4172D5-C04E-7644-C3CB-98213C3D4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5080" y="1398235"/>
            <a:ext cx="2023268" cy="26647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D49A9F-F668-64D4-06BF-E9A384F687AD}"/>
              </a:ext>
            </a:extLst>
          </p:cNvPr>
          <p:cNvSpPr txBox="1"/>
          <p:nvPr/>
        </p:nvSpPr>
        <p:spPr>
          <a:xfrm>
            <a:off x="512363" y="4090428"/>
            <a:ext cx="18673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Святитель Симеон — первый епископ Тверской </a:t>
            </a:r>
          </a:p>
          <a:p>
            <a:pPr algn="ctr"/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1289 г.).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8704B9-2CA8-E354-ABB1-C0DE4D095099}"/>
              </a:ext>
            </a:extLst>
          </p:cNvPr>
          <p:cNvSpPr txBox="1"/>
          <p:nvPr/>
        </p:nvSpPr>
        <p:spPr>
          <a:xfrm>
            <a:off x="2702463" y="1919264"/>
            <a:ext cx="19957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Святитель Арсений Тверской — епископ (1390–1409), устроитель монастырей.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02BE1E-6798-D8B4-BEDF-301F2B737BE7}"/>
              </a:ext>
            </a:extLst>
          </p:cNvPr>
          <p:cNvSpPr txBox="1"/>
          <p:nvPr/>
        </p:nvSpPr>
        <p:spPr>
          <a:xfrm>
            <a:off x="5001210" y="3965474"/>
            <a:ext cx="20294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Святитель Акакий Тверской — покровитель Максима Грека, освятил храм «Белая Троица» (1564).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233FED-AD18-FC24-8264-C3C08423F612}"/>
              </a:ext>
            </a:extLst>
          </p:cNvPr>
          <p:cNvSpPr txBox="1"/>
          <p:nvPr/>
        </p:nvSpPr>
        <p:spPr>
          <a:xfrm>
            <a:off x="7281005" y="1919264"/>
            <a:ext cx="22085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Священномученик Фаддей (Успенский) — управлял епархией в 1928–1936 гг., убиен в 1937 г..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58C900-7D8C-781F-777E-D7533A67618A}"/>
              </a:ext>
            </a:extLst>
          </p:cNvPr>
          <p:cNvSpPr txBox="1"/>
          <p:nvPr/>
        </p:nvSpPr>
        <p:spPr>
          <a:xfrm>
            <a:off x="9613942" y="4062996"/>
            <a:ext cx="21655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Священномученик Серафим (Чичагов) — управлял епархией                 в 1914–1917 гг., убиен в 1937 г.</a:t>
            </a:r>
          </a:p>
        </p:txBody>
      </p:sp>
    </p:spTree>
    <p:extLst>
      <p:ext uri="{BB962C8B-B14F-4D97-AF65-F5344CB8AC3E}">
        <p14:creationId xmlns:p14="http://schemas.microsoft.com/office/powerpoint/2010/main" val="1949129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D5947-21DC-6CCD-BF28-7380DCBDB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1B73FBD7-8AC0-BB37-6BDF-ACE3477FA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7784" y="145701"/>
            <a:ext cx="1133664" cy="113366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03C31F8-86F2-E267-BECC-4A78470C2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4816" y="145701"/>
            <a:ext cx="9144000" cy="702755"/>
          </a:xfrm>
          <a:solidFill>
            <a:srgbClr val="F3D1A3"/>
          </a:solidFill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692A0B"/>
                </a:solidFill>
                <a:latin typeface="Georgia Pro" panose="02040502050405020303" pitchFamily="18" charset="0"/>
              </a:rPr>
              <a:t> Святые Тверской земли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7664BB-ECD0-96A0-A871-48034C386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758" y="1883248"/>
            <a:ext cx="6922009" cy="43262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56BDC9-1EEA-DD6F-8364-BCA1AEBE109F}"/>
              </a:ext>
            </a:extLst>
          </p:cNvPr>
          <p:cNvSpPr txBox="1"/>
          <p:nvPr/>
        </p:nvSpPr>
        <p:spPr>
          <a:xfrm>
            <a:off x="7470648" y="1417864"/>
            <a:ext cx="46268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 Святой благоверный князь Михаил Тверской (†1318) — символ мученического подвига.</a:t>
            </a:r>
          </a:p>
          <a:p>
            <a:r>
              <a:rPr lang="ru-RU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 Святая благоверная княгиня Анна Кашинская (†1368) — небесная заступница Тверской земли.</a:t>
            </a:r>
          </a:p>
          <a:p>
            <a:r>
              <a:rPr lang="ru-RU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 Святитель Иов — первый патриарх Московский и всея Руси.</a:t>
            </a:r>
          </a:p>
          <a:p>
            <a:r>
              <a:rPr lang="ru-RU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 Святитель Тихон (</a:t>
            </a:r>
            <a:r>
              <a:rPr lang="ru-RU" dirty="0" err="1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Беллавин</a:t>
            </a:r>
            <a:r>
              <a:rPr lang="ru-RU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патриарх Московский и всея Руси, родился на Тверской земле.</a:t>
            </a:r>
          </a:p>
          <a:p>
            <a:r>
              <a:rPr lang="ru-RU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 Преподобный Нил </a:t>
            </a:r>
            <a:r>
              <a:rPr lang="ru-RU" dirty="0" err="1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Столобенский</a:t>
            </a:r>
            <a:r>
              <a:rPr lang="ru-RU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(†1555) — подвизался на озере Селигер.</a:t>
            </a:r>
          </a:p>
          <a:p>
            <a:r>
              <a:rPr lang="ru-RU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 Преподобный Макарий Калязинский (†1483) — основатель Троицкого Калязинского монастыря.</a:t>
            </a:r>
          </a:p>
          <a:p>
            <a:r>
              <a:rPr lang="ru-RU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  Всего в лике святых прославлены более 150 подвижников Тверской земли.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99EE6D-AC8B-B96F-BD3C-E40D240C97D7}"/>
              </a:ext>
            </a:extLst>
          </p:cNvPr>
          <p:cNvSpPr txBox="1"/>
          <p:nvPr/>
        </p:nvSpPr>
        <p:spPr>
          <a:xfrm>
            <a:off x="493774" y="1124933"/>
            <a:ext cx="679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F8E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Иконы «Собор святых, в земле Тверской просиявших»</a:t>
            </a:r>
          </a:p>
        </p:txBody>
      </p:sp>
    </p:spTree>
    <p:extLst>
      <p:ext uri="{BB962C8B-B14F-4D97-AF65-F5344CB8AC3E}">
        <p14:creationId xmlns:p14="http://schemas.microsoft.com/office/powerpoint/2010/main" val="3651343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EC68E-F737-158D-046F-383071C59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C887A3E4-623A-7759-3D63-3482EFCC8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8164" y="120331"/>
            <a:ext cx="1037015" cy="1037015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685A912-0DB6-DF66-83FC-008B2C3111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5672" y="287462"/>
            <a:ext cx="9144000" cy="702755"/>
          </a:xfrm>
          <a:solidFill>
            <a:srgbClr val="F3D1A3"/>
          </a:solidFill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692A0B"/>
                </a:solidFill>
                <a:latin typeface="Georgia Pro" panose="02040502050405020303" pitchFamily="18" charset="0"/>
              </a:rPr>
              <a:t> Храмы и святыни. Часть 1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E374B4-69A7-9AD1-6F29-147811C66213}"/>
              </a:ext>
            </a:extLst>
          </p:cNvPr>
          <p:cNvSpPr/>
          <p:nvPr/>
        </p:nvSpPr>
        <p:spPr>
          <a:xfrm>
            <a:off x="476822" y="1219719"/>
            <a:ext cx="3820858" cy="540744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124AFE-C2E5-934C-9A2B-6BB52933B33E}"/>
              </a:ext>
            </a:extLst>
          </p:cNvPr>
          <p:cNvSpPr/>
          <p:nvPr/>
        </p:nvSpPr>
        <p:spPr>
          <a:xfrm>
            <a:off x="4599432" y="1232430"/>
            <a:ext cx="7086599" cy="259770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20370B-0F1D-A2E9-5E55-FC88E783F95F}"/>
              </a:ext>
            </a:extLst>
          </p:cNvPr>
          <p:cNvSpPr/>
          <p:nvPr/>
        </p:nvSpPr>
        <p:spPr>
          <a:xfrm>
            <a:off x="4599432" y="4030710"/>
            <a:ext cx="7115747" cy="259499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ACF31C0-E611-C3F0-4FA1-952C002E3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7345" y="4111204"/>
            <a:ext cx="3459830" cy="2434006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3CFCDD2-1398-D61B-D462-D10E4D89A146}"/>
              </a:ext>
            </a:extLst>
          </p:cNvPr>
          <p:cNvSpPr txBox="1"/>
          <p:nvPr/>
        </p:nvSpPr>
        <p:spPr>
          <a:xfrm>
            <a:off x="8275320" y="4496312"/>
            <a:ext cx="3410711" cy="1768561"/>
          </a:xfrm>
          <a:prstGeom prst="rect">
            <a:avLst/>
          </a:prstGeom>
          <a:solidFill>
            <a:srgbClr val="F3D1A3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6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Воскресенский кафедральный собор (Тверь) — возведён в 1913 г., с 1992 по 2024 г. был кафедральным. Здесь покоятся мощи </a:t>
            </a:r>
            <a:r>
              <a:rPr lang="ru-RU" sz="1600" b="1" kern="100" dirty="0" err="1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преподобноисповедника</a:t>
            </a:r>
            <a:r>
              <a:rPr lang="ru-RU" sz="16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Сергия (</a:t>
            </a:r>
            <a:r>
              <a:rPr lang="ru-RU" sz="1600" b="1" kern="100" dirty="0" err="1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Сребрянского</a:t>
            </a:r>
            <a:r>
              <a:rPr lang="ru-RU" sz="16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15" name="Рисунок 14" descr="Picture background">
            <a:extLst>
              <a:ext uri="{FF2B5EF4-FFF2-40B4-BE49-F238E27FC236}">
                <a16:creationId xmlns:a16="http://schemas.microsoft.com/office/drawing/2014/main" id="{89A49B9B-7809-2CA3-03F9-D45042169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474" y="1325879"/>
            <a:ext cx="3880765" cy="2363899"/>
          </a:xfrm>
          <a:prstGeom prst="rect">
            <a:avLst/>
          </a:prstGeom>
          <a:ln w="28575"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C737EC-BE23-8CA4-659E-302351674EB6}"/>
              </a:ext>
            </a:extLst>
          </p:cNvPr>
          <p:cNvSpPr txBox="1"/>
          <p:nvPr/>
        </p:nvSpPr>
        <p:spPr>
          <a:xfrm>
            <a:off x="8676281" y="1675395"/>
            <a:ext cx="2886820" cy="1202252"/>
          </a:xfrm>
          <a:prstGeom prst="rect">
            <a:avLst/>
          </a:prstGeom>
          <a:solidFill>
            <a:srgbClr val="F3D1A3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6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Храм «Белая Троица» (Тверь) — древнейший из сохранившихся храмов Твери (1564 г.).</a:t>
            </a:r>
          </a:p>
        </p:txBody>
      </p:sp>
      <p:pic>
        <p:nvPicPr>
          <p:cNvPr id="18" name="Рисунок 17" descr="Picture background">
            <a:extLst>
              <a:ext uri="{FF2B5EF4-FFF2-40B4-BE49-F238E27FC236}">
                <a16:creationId xmlns:a16="http://schemas.microsoft.com/office/drawing/2014/main" id="{909E749C-4ADE-4196-0116-C9D10E9169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14" y="1315854"/>
            <a:ext cx="3560064" cy="3603618"/>
          </a:xfrm>
          <a:prstGeom prst="rect">
            <a:avLst/>
          </a:prstGeom>
          <a:noFill/>
          <a:ln w="38100"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51AD9689-DE91-3317-A97D-4F08AFFB848A}"/>
              </a:ext>
            </a:extLst>
          </p:cNvPr>
          <p:cNvSpPr txBox="1"/>
          <p:nvPr/>
        </p:nvSpPr>
        <p:spPr>
          <a:xfrm>
            <a:off x="607219" y="5000878"/>
            <a:ext cx="3560064" cy="1569660"/>
          </a:xfrm>
          <a:prstGeom prst="rect">
            <a:avLst/>
          </a:prstGeom>
          <a:solidFill>
            <a:srgbClr val="F3D1A3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Спасо</a:t>
            </a:r>
            <a:r>
              <a:rPr lang="ru-RU" sz="1600" b="1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-Преображенский кафедральный собор (Тверь) — построен в 1285–1290 гг., разрушен в 1935 г</a:t>
            </a:r>
            <a:r>
              <a:rPr lang="ru-RU" sz="1600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Восстановлен и велико освящен Патриархом Кириллом       в 2024 г.</a:t>
            </a:r>
          </a:p>
        </p:txBody>
      </p:sp>
    </p:spTree>
    <p:extLst>
      <p:ext uri="{BB962C8B-B14F-4D97-AF65-F5344CB8AC3E}">
        <p14:creationId xmlns:p14="http://schemas.microsoft.com/office/powerpoint/2010/main" val="217506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1BA0C-C96A-6196-611C-3655E3FBB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CC523E94-FA79-2FB8-690B-D591B0293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784" y="145701"/>
            <a:ext cx="1133664" cy="113366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D8354D0-3B75-9AC6-F1B6-8D39E3BB7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4816" y="145701"/>
            <a:ext cx="9144000" cy="702755"/>
          </a:xfrm>
          <a:solidFill>
            <a:srgbClr val="F3D1A3"/>
          </a:solidFill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692A0B"/>
                </a:solidFill>
                <a:latin typeface="Georgia Pro" panose="02040502050405020303" pitchFamily="18" charset="0"/>
              </a:rPr>
              <a:t>Храмы и святыни. Часть 2</a:t>
            </a:r>
          </a:p>
        </p:txBody>
      </p:sp>
      <p:pic>
        <p:nvPicPr>
          <p:cNvPr id="2" name="Рисунок 1" descr="Picture background">
            <a:extLst>
              <a:ext uri="{FF2B5EF4-FFF2-40B4-BE49-F238E27FC236}">
                <a16:creationId xmlns:a16="http://schemas.microsoft.com/office/drawing/2014/main" id="{3B743ED2-0FC2-3BE8-2D73-AA5C47C801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49"/>
          <a:stretch>
            <a:fillRect/>
          </a:stretch>
        </p:blipFill>
        <p:spPr>
          <a:xfrm>
            <a:off x="234612" y="2600600"/>
            <a:ext cx="4465404" cy="2346304"/>
          </a:xfrm>
          <a:prstGeom prst="rect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461E6D-3C1C-7D70-ABE7-8FBA43912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653" y="1021154"/>
            <a:ext cx="3255264" cy="2060374"/>
          </a:xfrm>
          <a:prstGeom prst="rect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5DE9C5BA-209C-AAD0-55EE-3F06528CE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3049" y="3254226"/>
            <a:ext cx="3954339" cy="2259606"/>
          </a:xfrm>
          <a:prstGeom prst="rect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316F47-63F9-C6BD-52BF-610C647CF135}"/>
              </a:ext>
            </a:extLst>
          </p:cNvPr>
          <p:cNvSpPr txBox="1"/>
          <p:nvPr/>
        </p:nvSpPr>
        <p:spPr>
          <a:xfrm>
            <a:off x="234612" y="1232296"/>
            <a:ext cx="4608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Нило-</a:t>
            </a:r>
            <a:r>
              <a:rPr lang="ru-RU" b="1" dirty="0" err="1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Столобенская</a:t>
            </a:r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Богоявленская мужская пустынь (озеро Селигер) — основана в 1594 г., здесь находятся мощи преподобного Нила </a:t>
            </a:r>
            <a:r>
              <a:rPr lang="ru-RU" b="1" dirty="0" err="1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Столобенского</a:t>
            </a:r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801690-D728-E365-E10F-8D2E8BE04A59}"/>
              </a:ext>
            </a:extLst>
          </p:cNvPr>
          <p:cNvSpPr txBox="1"/>
          <p:nvPr/>
        </p:nvSpPr>
        <p:spPr>
          <a:xfrm>
            <a:off x="8257917" y="1690291"/>
            <a:ext cx="37763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Вознесенский собор (Тверь) — здесь покоятся мощи священномученика Фаддея (Успенского).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B3AC58-51A1-91A8-FBDF-DE9BA2ADFB8C}"/>
              </a:ext>
            </a:extLst>
          </p:cNvPr>
          <p:cNvSpPr txBox="1"/>
          <p:nvPr/>
        </p:nvSpPr>
        <p:spPr>
          <a:xfrm>
            <a:off x="4868811" y="3295617"/>
            <a:ext cx="2985564" cy="2296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Христорождественский монастырь (Тверь) — почитаемые иконы Богородицы: «Державная», «Почаевская»,        «Иверская» и др..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311D62-0F15-3E39-D269-D1BCF903B9EB}"/>
              </a:ext>
            </a:extLst>
          </p:cNvPr>
          <p:cNvSpPr txBox="1"/>
          <p:nvPr/>
        </p:nvSpPr>
        <p:spPr>
          <a:xfrm>
            <a:off x="4357596" y="6100477"/>
            <a:ext cx="3872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Часовня всех Тверских святых</a:t>
            </a:r>
          </a:p>
        </p:txBody>
      </p:sp>
      <p:pic>
        <p:nvPicPr>
          <p:cNvPr id="12" name="Рисунок 11" descr="Picture background">
            <a:extLst>
              <a:ext uri="{FF2B5EF4-FFF2-40B4-BE49-F238E27FC236}">
                <a16:creationId xmlns:a16="http://schemas.microsoft.com/office/drawing/2014/main" id="{0FE09CF4-6E2B-0E04-65B8-21F51D9FF74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67" t="5466" r="2534" b="23600"/>
          <a:stretch>
            <a:fillRect/>
          </a:stretch>
        </p:blipFill>
        <p:spPr>
          <a:xfrm>
            <a:off x="2734056" y="5075329"/>
            <a:ext cx="1530993" cy="1636970"/>
          </a:xfrm>
          <a:prstGeom prst="rect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3575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EB9FD-1C8B-4041-6E73-FFECFC3FB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E789FB5F-76DF-8EEB-1B6E-CA29DD974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784" y="145701"/>
            <a:ext cx="1133664" cy="113366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36010DD-2B4F-4378-9CB7-E58682E763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9888" y="273717"/>
            <a:ext cx="8967216" cy="613251"/>
          </a:xfrm>
          <a:solidFill>
            <a:srgbClr val="F3D1A3"/>
          </a:solidFill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692A0B"/>
                </a:solidFill>
                <a:latin typeface="Georgia Pro" panose="02040502050405020303" pitchFamily="18" charset="0"/>
              </a:rPr>
              <a:t>Влияние на духовные ценности и культуру</a:t>
            </a:r>
          </a:p>
        </p:txBody>
      </p:sp>
      <p:pic>
        <p:nvPicPr>
          <p:cNvPr id="2" name="Рисунок 1" descr="Picture background">
            <a:extLst>
              <a:ext uri="{FF2B5EF4-FFF2-40B4-BE49-F238E27FC236}">
                <a16:creationId xmlns:a16="http://schemas.microsoft.com/office/drawing/2014/main" id="{A6029F77-0F55-0CAB-7DB5-F528C2016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720" y="4013685"/>
            <a:ext cx="4313106" cy="2379258"/>
          </a:xfrm>
          <a:prstGeom prst="rect">
            <a:avLst/>
          </a:prstGeom>
          <a:ln w="38100" cap="sq">
            <a:solidFill>
              <a:schemeClr val="tx2">
                <a:lumMod val="75000"/>
                <a:lumOff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A5458A-05CA-D034-5D11-9CF46B6E8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952">
            <a:off x="7968813" y="1279364"/>
            <a:ext cx="3803904" cy="2530635"/>
          </a:xfrm>
          <a:prstGeom prst="rect">
            <a:avLst/>
          </a:prstGeom>
          <a:ln w="38100" cap="sq">
            <a:solidFill>
              <a:schemeClr val="tx2">
                <a:lumMod val="75000"/>
                <a:lumOff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11217967-2179-9671-221D-C3F04BF59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32370">
            <a:off x="501483" y="1390967"/>
            <a:ext cx="4232330" cy="2509406"/>
          </a:xfrm>
          <a:prstGeom prst="rect">
            <a:avLst/>
          </a:prstGeom>
          <a:ln w="38100" cap="sq">
            <a:solidFill>
              <a:schemeClr val="tx2">
                <a:lumMod val="75000"/>
                <a:lumOff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32C8E0-A6E8-28D0-4329-B8ECC63AB1ED}"/>
              </a:ext>
            </a:extLst>
          </p:cNvPr>
          <p:cNvSpPr txBox="1"/>
          <p:nvPr/>
        </p:nvSpPr>
        <p:spPr>
          <a:xfrm>
            <a:off x="4880193" y="1075678"/>
            <a:ext cx="30449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Духовные ценности: </a:t>
            </a:r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Епархия является хранительницей православных традиций, формирует «культурный код» региона. Активно участвует в воспитании молодёжи, проводя лекции и экскурсии в школах.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55587F-4A36-124E-005A-5A438CAA9D19}"/>
              </a:ext>
            </a:extLst>
          </p:cNvPr>
          <p:cNvSpPr txBox="1"/>
          <p:nvPr/>
        </p:nvSpPr>
        <p:spPr>
          <a:xfrm>
            <a:off x="308976" y="4580766"/>
            <a:ext cx="35361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Культура:</a:t>
            </a:r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Вклад в развитие книжной традиции и зодчества. Епархия </a:t>
            </a:r>
            <a:r>
              <a:rPr lang="ru-RU" b="1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 многочисленные культурно-просветительские </a:t>
            </a:r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проекты.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56CD56-CB1E-70CA-8F7A-AA93946966B0}"/>
              </a:ext>
            </a:extLst>
          </p:cNvPr>
          <p:cNvSpPr txBox="1"/>
          <p:nvPr/>
        </p:nvSpPr>
        <p:spPr>
          <a:xfrm>
            <a:off x="8595360" y="4754832"/>
            <a:ext cx="29960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наследия: </a:t>
            </a:r>
            <a:r>
              <a:rPr lang="ru-RU" b="1" dirty="0"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Храмы епархии являются национальными памятниками истории и зодчества.</a:t>
            </a:r>
          </a:p>
        </p:txBody>
      </p:sp>
    </p:spTree>
    <p:extLst>
      <p:ext uri="{BB962C8B-B14F-4D97-AF65-F5344CB8AC3E}">
        <p14:creationId xmlns:p14="http://schemas.microsoft.com/office/powerpoint/2010/main" val="1940424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0E94A-2C3F-2D76-76CF-5C5755359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0E1226F3-29D0-B870-CD39-1089F3FDA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744" y="145701"/>
            <a:ext cx="1066704" cy="106670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325B188-8886-2F8D-3A33-3B7D76C5D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4816" y="145701"/>
            <a:ext cx="9144000" cy="702755"/>
          </a:xfrm>
          <a:solidFill>
            <a:srgbClr val="F3D1A3"/>
          </a:solidFill>
        </p:spPr>
        <p:txBody>
          <a:bodyPr>
            <a:normAutofit/>
          </a:bodyPr>
          <a:lstStyle/>
          <a:p>
            <a:r>
              <a:rPr lang="ru-RU" sz="3200">
                <a:solidFill>
                  <a:srgbClr val="692A0B"/>
                </a:solidFill>
                <a:latin typeface="Georgia Pro" panose="02040502050405020303" pitchFamily="18" charset="0"/>
              </a:rPr>
              <a:t>Влияние на политику и общественную жизнь</a:t>
            </a:r>
            <a:endParaRPr lang="ru-RU" sz="3200" dirty="0">
              <a:solidFill>
                <a:srgbClr val="692A0B"/>
              </a:solidFill>
              <a:latin typeface="Georgia Pro" panose="02040502050405020303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0FED98-D97D-468B-9C8C-943934811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50" y="1068704"/>
            <a:ext cx="4741897" cy="3057525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96C3E5-4EE1-160C-AC78-C921A0A7D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233" y="2588089"/>
            <a:ext cx="5911215" cy="3183365"/>
          </a:xfrm>
          <a:prstGeom prst="rect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FE5C28-507C-6A6C-AC03-268D85573B0E}"/>
              </a:ext>
            </a:extLst>
          </p:cNvPr>
          <p:cNvSpPr txBox="1"/>
          <p:nvPr/>
        </p:nvSpPr>
        <p:spPr>
          <a:xfrm>
            <a:off x="5582886" y="1193538"/>
            <a:ext cx="6105907" cy="134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Историческая роль: </a:t>
            </a: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 XIV веке епископы участвовали в противостоянии Тверского и Московского княжеств.        В Смутное время архиепископ Феоктист проявил себя борцом за Отечество.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3D00FE-D20C-E68A-5094-A4D371B2D89F}"/>
              </a:ext>
            </a:extLst>
          </p:cNvPr>
          <p:cNvSpPr txBox="1"/>
          <p:nvPr/>
        </p:nvSpPr>
        <p:spPr>
          <a:xfrm>
            <a:off x="364449" y="4346477"/>
            <a:ext cx="4899297" cy="1659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Современность: </a:t>
            </a: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Епархия активно взаимодействует с правительством Тверской области в вопросах духовно-нравственного и патриотического воспитания, сохранения культурного наследия.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2EE2B8-B3AC-7CAF-D5D0-F074492E66E2}"/>
              </a:ext>
            </a:extLst>
          </p:cNvPr>
          <p:cNvSpPr txBox="1"/>
          <p:nvPr/>
        </p:nvSpPr>
        <p:spPr>
          <a:xfrm>
            <a:off x="5556504" y="5824997"/>
            <a:ext cx="6316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Проводятся </a:t>
            </a:r>
            <a:r>
              <a:rPr lang="ru-RU" sz="18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крестные ходы</a:t>
            </a: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объединяющие жителей вокруг православных ценностей.</a:t>
            </a:r>
            <a:endParaRPr lang="ru-RU" b="1" dirty="0">
              <a:solidFill>
                <a:srgbClr val="692A0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66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DB1-51E7-27FC-1ABF-38562C68C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E8EE7B45-40E4-0AEB-AC44-D01DACF1E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784" y="145701"/>
            <a:ext cx="1133664" cy="113366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57E4AEB-FB68-C1C5-EEE0-3C1678768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4816" y="145701"/>
            <a:ext cx="9144000" cy="702755"/>
          </a:xfrm>
          <a:solidFill>
            <a:srgbClr val="F3D1A3"/>
          </a:solidFill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692A0B"/>
                </a:solidFill>
                <a:latin typeface="Georgia Pro" panose="02040502050405020303" pitchFamily="18" charset="0"/>
              </a:rPr>
              <a:t>Заключение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39843C-E792-6BA6-AF45-32B43EF0A5C2}"/>
              </a:ext>
            </a:extLst>
          </p:cNvPr>
          <p:cNvSpPr txBox="1"/>
          <p:nvPr/>
        </p:nvSpPr>
        <p:spPr>
          <a:xfrm>
            <a:off x="7479792" y="1413812"/>
            <a:ext cx="4344758" cy="4944495"/>
          </a:xfrm>
          <a:custGeom>
            <a:avLst/>
            <a:gdLst>
              <a:gd name="csX0" fmla="*/ 0 w 4344758"/>
              <a:gd name="csY0" fmla="*/ 0 h 4944495"/>
              <a:gd name="csX1" fmla="*/ 543095 w 4344758"/>
              <a:gd name="csY1" fmla="*/ 0 h 4944495"/>
              <a:gd name="csX2" fmla="*/ 1173085 w 4344758"/>
              <a:gd name="csY2" fmla="*/ 0 h 4944495"/>
              <a:gd name="csX3" fmla="*/ 1629284 w 4344758"/>
              <a:gd name="csY3" fmla="*/ 0 h 4944495"/>
              <a:gd name="csX4" fmla="*/ 2259274 w 4344758"/>
              <a:gd name="csY4" fmla="*/ 0 h 4944495"/>
              <a:gd name="csX5" fmla="*/ 2845816 w 4344758"/>
              <a:gd name="csY5" fmla="*/ 0 h 4944495"/>
              <a:gd name="csX6" fmla="*/ 3302016 w 4344758"/>
              <a:gd name="csY6" fmla="*/ 0 h 4944495"/>
              <a:gd name="csX7" fmla="*/ 4344758 w 4344758"/>
              <a:gd name="csY7" fmla="*/ 0 h 4944495"/>
              <a:gd name="csX8" fmla="*/ 4344758 w 4344758"/>
              <a:gd name="csY8" fmla="*/ 549388 h 4944495"/>
              <a:gd name="csX9" fmla="*/ 4344758 w 4344758"/>
              <a:gd name="csY9" fmla="*/ 1197667 h 4944495"/>
              <a:gd name="csX10" fmla="*/ 4344758 w 4344758"/>
              <a:gd name="csY10" fmla="*/ 1648165 h 4944495"/>
              <a:gd name="csX11" fmla="*/ 4344758 w 4344758"/>
              <a:gd name="csY11" fmla="*/ 2098663 h 4944495"/>
              <a:gd name="csX12" fmla="*/ 4344758 w 4344758"/>
              <a:gd name="csY12" fmla="*/ 2499717 h 4944495"/>
              <a:gd name="csX13" fmla="*/ 4344758 w 4344758"/>
              <a:gd name="csY13" fmla="*/ 3049105 h 4944495"/>
              <a:gd name="csX14" fmla="*/ 4344758 w 4344758"/>
              <a:gd name="csY14" fmla="*/ 3697383 h 4944495"/>
              <a:gd name="csX15" fmla="*/ 4344758 w 4344758"/>
              <a:gd name="csY15" fmla="*/ 4098437 h 4944495"/>
              <a:gd name="csX16" fmla="*/ 4344758 w 4344758"/>
              <a:gd name="csY16" fmla="*/ 4944495 h 4944495"/>
              <a:gd name="csX17" fmla="*/ 3888558 w 4344758"/>
              <a:gd name="csY17" fmla="*/ 4944495 h 4944495"/>
              <a:gd name="csX18" fmla="*/ 3345464 w 4344758"/>
              <a:gd name="csY18" fmla="*/ 4944495 h 4944495"/>
              <a:gd name="csX19" fmla="*/ 2758921 w 4344758"/>
              <a:gd name="csY19" fmla="*/ 4944495 h 4944495"/>
              <a:gd name="csX20" fmla="*/ 2215827 w 4344758"/>
              <a:gd name="csY20" fmla="*/ 4944495 h 4944495"/>
              <a:gd name="csX21" fmla="*/ 1585837 w 4344758"/>
              <a:gd name="csY21" fmla="*/ 4944495 h 4944495"/>
              <a:gd name="csX22" fmla="*/ 1042742 w 4344758"/>
              <a:gd name="csY22" fmla="*/ 4944495 h 4944495"/>
              <a:gd name="csX23" fmla="*/ 0 w 4344758"/>
              <a:gd name="csY23" fmla="*/ 4944495 h 4944495"/>
              <a:gd name="csX24" fmla="*/ 0 w 4344758"/>
              <a:gd name="csY24" fmla="*/ 4395107 h 4944495"/>
              <a:gd name="csX25" fmla="*/ 0 w 4344758"/>
              <a:gd name="csY25" fmla="*/ 3994053 h 4944495"/>
              <a:gd name="csX26" fmla="*/ 0 w 4344758"/>
              <a:gd name="csY26" fmla="*/ 3395220 h 4944495"/>
              <a:gd name="csX27" fmla="*/ 0 w 4344758"/>
              <a:gd name="csY27" fmla="*/ 2746942 h 4944495"/>
              <a:gd name="csX28" fmla="*/ 0 w 4344758"/>
              <a:gd name="csY28" fmla="*/ 2148108 h 4944495"/>
              <a:gd name="csX29" fmla="*/ 0 w 4344758"/>
              <a:gd name="csY29" fmla="*/ 1549275 h 4944495"/>
              <a:gd name="csX30" fmla="*/ 0 w 4344758"/>
              <a:gd name="csY30" fmla="*/ 999887 h 4944495"/>
              <a:gd name="csX31" fmla="*/ 0 w 4344758"/>
              <a:gd name="csY31" fmla="*/ 0 h 49444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4344758" h="4944495" fill="none" extrusionOk="0">
                <a:moveTo>
                  <a:pt x="0" y="0"/>
                </a:moveTo>
                <a:cubicBezTo>
                  <a:pt x="140319" y="-19334"/>
                  <a:pt x="286459" y="63763"/>
                  <a:pt x="543095" y="0"/>
                </a:cubicBezTo>
                <a:cubicBezTo>
                  <a:pt x="799732" y="-63763"/>
                  <a:pt x="999412" y="19084"/>
                  <a:pt x="1173085" y="0"/>
                </a:cubicBezTo>
                <a:cubicBezTo>
                  <a:pt x="1346758" y="-19084"/>
                  <a:pt x="1466514" y="39378"/>
                  <a:pt x="1629284" y="0"/>
                </a:cubicBezTo>
                <a:cubicBezTo>
                  <a:pt x="1792054" y="-39378"/>
                  <a:pt x="2025651" y="52319"/>
                  <a:pt x="2259274" y="0"/>
                </a:cubicBezTo>
                <a:cubicBezTo>
                  <a:pt x="2492897" y="-52319"/>
                  <a:pt x="2564042" y="12871"/>
                  <a:pt x="2845816" y="0"/>
                </a:cubicBezTo>
                <a:cubicBezTo>
                  <a:pt x="3127590" y="-12871"/>
                  <a:pt x="3175386" y="38125"/>
                  <a:pt x="3302016" y="0"/>
                </a:cubicBezTo>
                <a:cubicBezTo>
                  <a:pt x="3428646" y="-38125"/>
                  <a:pt x="3962132" y="87176"/>
                  <a:pt x="4344758" y="0"/>
                </a:cubicBezTo>
                <a:cubicBezTo>
                  <a:pt x="4360822" y="115058"/>
                  <a:pt x="4328225" y="327529"/>
                  <a:pt x="4344758" y="549388"/>
                </a:cubicBezTo>
                <a:cubicBezTo>
                  <a:pt x="4361291" y="771247"/>
                  <a:pt x="4302630" y="910638"/>
                  <a:pt x="4344758" y="1197667"/>
                </a:cubicBezTo>
                <a:cubicBezTo>
                  <a:pt x="4386886" y="1484696"/>
                  <a:pt x="4320372" y="1520455"/>
                  <a:pt x="4344758" y="1648165"/>
                </a:cubicBezTo>
                <a:cubicBezTo>
                  <a:pt x="4369144" y="1775875"/>
                  <a:pt x="4338498" y="1898784"/>
                  <a:pt x="4344758" y="2098663"/>
                </a:cubicBezTo>
                <a:cubicBezTo>
                  <a:pt x="4351018" y="2298542"/>
                  <a:pt x="4317747" y="2373223"/>
                  <a:pt x="4344758" y="2499717"/>
                </a:cubicBezTo>
                <a:cubicBezTo>
                  <a:pt x="4371769" y="2626211"/>
                  <a:pt x="4288608" y="2808132"/>
                  <a:pt x="4344758" y="3049105"/>
                </a:cubicBezTo>
                <a:cubicBezTo>
                  <a:pt x="4400908" y="3290078"/>
                  <a:pt x="4318073" y="3525777"/>
                  <a:pt x="4344758" y="3697383"/>
                </a:cubicBezTo>
                <a:cubicBezTo>
                  <a:pt x="4371443" y="3868989"/>
                  <a:pt x="4319211" y="4016725"/>
                  <a:pt x="4344758" y="4098437"/>
                </a:cubicBezTo>
                <a:cubicBezTo>
                  <a:pt x="4370305" y="4180149"/>
                  <a:pt x="4284986" y="4572507"/>
                  <a:pt x="4344758" y="4944495"/>
                </a:cubicBezTo>
                <a:cubicBezTo>
                  <a:pt x="4132590" y="4976154"/>
                  <a:pt x="4061360" y="4924849"/>
                  <a:pt x="3888558" y="4944495"/>
                </a:cubicBezTo>
                <a:cubicBezTo>
                  <a:pt x="3715756" y="4964141"/>
                  <a:pt x="3593933" y="4944065"/>
                  <a:pt x="3345464" y="4944495"/>
                </a:cubicBezTo>
                <a:cubicBezTo>
                  <a:pt x="3096995" y="4944925"/>
                  <a:pt x="2916927" y="4938992"/>
                  <a:pt x="2758921" y="4944495"/>
                </a:cubicBezTo>
                <a:cubicBezTo>
                  <a:pt x="2600915" y="4949998"/>
                  <a:pt x="2353918" y="4943429"/>
                  <a:pt x="2215827" y="4944495"/>
                </a:cubicBezTo>
                <a:cubicBezTo>
                  <a:pt x="2077736" y="4945561"/>
                  <a:pt x="1712340" y="4933272"/>
                  <a:pt x="1585837" y="4944495"/>
                </a:cubicBezTo>
                <a:cubicBezTo>
                  <a:pt x="1459334" y="4955718"/>
                  <a:pt x="1163578" y="4934400"/>
                  <a:pt x="1042742" y="4944495"/>
                </a:cubicBezTo>
                <a:cubicBezTo>
                  <a:pt x="921906" y="4954590"/>
                  <a:pt x="323959" y="4917771"/>
                  <a:pt x="0" y="4944495"/>
                </a:cubicBezTo>
                <a:cubicBezTo>
                  <a:pt x="-46236" y="4706048"/>
                  <a:pt x="54354" y="4561475"/>
                  <a:pt x="0" y="4395107"/>
                </a:cubicBezTo>
                <a:cubicBezTo>
                  <a:pt x="-54354" y="4228739"/>
                  <a:pt x="44890" y="4095428"/>
                  <a:pt x="0" y="3994053"/>
                </a:cubicBezTo>
                <a:cubicBezTo>
                  <a:pt x="-44890" y="3892678"/>
                  <a:pt x="69242" y="3617308"/>
                  <a:pt x="0" y="3395220"/>
                </a:cubicBezTo>
                <a:cubicBezTo>
                  <a:pt x="-69242" y="3173132"/>
                  <a:pt x="12291" y="2900007"/>
                  <a:pt x="0" y="2746942"/>
                </a:cubicBezTo>
                <a:cubicBezTo>
                  <a:pt x="-12291" y="2593877"/>
                  <a:pt x="37051" y="2363077"/>
                  <a:pt x="0" y="2148108"/>
                </a:cubicBezTo>
                <a:cubicBezTo>
                  <a:pt x="-37051" y="1933139"/>
                  <a:pt x="2774" y="1792393"/>
                  <a:pt x="0" y="1549275"/>
                </a:cubicBezTo>
                <a:cubicBezTo>
                  <a:pt x="-2774" y="1306157"/>
                  <a:pt x="9403" y="1147195"/>
                  <a:pt x="0" y="999887"/>
                </a:cubicBezTo>
                <a:cubicBezTo>
                  <a:pt x="-9403" y="852579"/>
                  <a:pt x="107607" y="294089"/>
                  <a:pt x="0" y="0"/>
                </a:cubicBezTo>
                <a:close/>
              </a:path>
              <a:path w="4344758" h="4944495" stroke="0" extrusionOk="0">
                <a:moveTo>
                  <a:pt x="0" y="0"/>
                </a:moveTo>
                <a:cubicBezTo>
                  <a:pt x="173422" y="-65618"/>
                  <a:pt x="317976" y="44512"/>
                  <a:pt x="629990" y="0"/>
                </a:cubicBezTo>
                <a:cubicBezTo>
                  <a:pt x="942004" y="-44512"/>
                  <a:pt x="934482" y="23434"/>
                  <a:pt x="1086190" y="0"/>
                </a:cubicBezTo>
                <a:cubicBezTo>
                  <a:pt x="1237898" y="-23434"/>
                  <a:pt x="1517045" y="16475"/>
                  <a:pt x="1716179" y="0"/>
                </a:cubicBezTo>
                <a:cubicBezTo>
                  <a:pt x="1915313" y="-16475"/>
                  <a:pt x="2030130" y="5740"/>
                  <a:pt x="2172379" y="0"/>
                </a:cubicBezTo>
                <a:cubicBezTo>
                  <a:pt x="2314628" y="-5740"/>
                  <a:pt x="2579339" y="58752"/>
                  <a:pt x="2758921" y="0"/>
                </a:cubicBezTo>
                <a:cubicBezTo>
                  <a:pt x="2938503" y="-58752"/>
                  <a:pt x="3054487" y="46118"/>
                  <a:pt x="3215121" y="0"/>
                </a:cubicBezTo>
                <a:cubicBezTo>
                  <a:pt x="3375755" y="-46118"/>
                  <a:pt x="3684134" y="396"/>
                  <a:pt x="3801663" y="0"/>
                </a:cubicBezTo>
                <a:cubicBezTo>
                  <a:pt x="3919192" y="-396"/>
                  <a:pt x="4218606" y="1034"/>
                  <a:pt x="4344758" y="0"/>
                </a:cubicBezTo>
                <a:cubicBezTo>
                  <a:pt x="4395467" y="196169"/>
                  <a:pt x="4304592" y="272515"/>
                  <a:pt x="4344758" y="499943"/>
                </a:cubicBezTo>
                <a:cubicBezTo>
                  <a:pt x="4384924" y="727371"/>
                  <a:pt x="4325250" y="837807"/>
                  <a:pt x="4344758" y="999887"/>
                </a:cubicBezTo>
                <a:cubicBezTo>
                  <a:pt x="4364266" y="1161967"/>
                  <a:pt x="4271959" y="1509778"/>
                  <a:pt x="4344758" y="1648165"/>
                </a:cubicBezTo>
                <a:cubicBezTo>
                  <a:pt x="4417557" y="1786552"/>
                  <a:pt x="4341561" y="2064314"/>
                  <a:pt x="4344758" y="2197553"/>
                </a:cubicBezTo>
                <a:cubicBezTo>
                  <a:pt x="4347955" y="2330792"/>
                  <a:pt x="4278751" y="2560249"/>
                  <a:pt x="4344758" y="2796387"/>
                </a:cubicBezTo>
                <a:cubicBezTo>
                  <a:pt x="4410765" y="3032525"/>
                  <a:pt x="4325732" y="3224587"/>
                  <a:pt x="4344758" y="3444665"/>
                </a:cubicBezTo>
                <a:cubicBezTo>
                  <a:pt x="4363784" y="3664743"/>
                  <a:pt x="4268495" y="3860744"/>
                  <a:pt x="4344758" y="4092943"/>
                </a:cubicBezTo>
                <a:cubicBezTo>
                  <a:pt x="4421021" y="4325142"/>
                  <a:pt x="4265119" y="4528563"/>
                  <a:pt x="4344758" y="4944495"/>
                </a:cubicBezTo>
                <a:cubicBezTo>
                  <a:pt x="4098498" y="4950294"/>
                  <a:pt x="3880465" y="4869110"/>
                  <a:pt x="3714768" y="4944495"/>
                </a:cubicBezTo>
                <a:cubicBezTo>
                  <a:pt x="3549071" y="5019880"/>
                  <a:pt x="3399255" y="4944079"/>
                  <a:pt x="3258569" y="4944495"/>
                </a:cubicBezTo>
                <a:cubicBezTo>
                  <a:pt x="3117883" y="4944911"/>
                  <a:pt x="2886501" y="4920204"/>
                  <a:pt x="2628579" y="4944495"/>
                </a:cubicBezTo>
                <a:cubicBezTo>
                  <a:pt x="2370657" y="4968786"/>
                  <a:pt x="2338462" y="4902766"/>
                  <a:pt x="2085484" y="4944495"/>
                </a:cubicBezTo>
                <a:cubicBezTo>
                  <a:pt x="1832506" y="4986224"/>
                  <a:pt x="1732760" y="4893410"/>
                  <a:pt x="1455494" y="4944495"/>
                </a:cubicBezTo>
                <a:cubicBezTo>
                  <a:pt x="1178228" y="4995580"/>
                  <a:pt x="1111619" y="4881394"/>
                  <a:pt x="825504" y="4944495"/>
                </a:cubicBezTo>
                <a:cubicBezTo>
                  <a:pt x="539389" y="5007596"/>
                  <a:pt x="306553" y="4847433"/>
                  <a:pt x="0" y="4944495"/>
                </a:cubicBezTo>
                <a:cubicBezTo>
                  <a:pt x="-496" y="4716821"/>
                  <a:pt x="54518" y="4544687"/>
                  <a:pt x="0" y="4296217"/>
                </a:cubicBezTo>
                <a:cubicBezTo>
                  <a:pt x="-54518" y="4047747"/>
                  <a:pt x="39213" y="4004645"/>
                  <a:pt x="0" y="3796273"/>
                </a:cubicBezTo>
                <a:cubicBezTo>
                  <a:pt x="-39213" y="3587901"/>
                  <a:pt x="4586" y="3443335"/>
                  <a:pt x="0" y="3296330"/>
                </a:cubicBezTo>
                <a:cubicBezTo>
                  <a:pt x="-4586" y="3149325"/>
                  <a:pt x="45689" y="2933743"/>
                  <a:pt x="0" y="2648052"/>
                </a:cubicBezTo>
                <a:cubicBezTo>
                  <a:pt x="-45689" y="2362361"/>
                  <a:pt x="56929" y="2206164"/>
                  <a:pt x="0" y="2049218"/>
                </a:cubicBezTo>
                <a:cubicBezTo>
                  <a:pt x="-56929" y="1892272"/>
                  <a:pt x="22447" y="1663295"/>
                  <a:pt x="0" y="1549275"/>
                </a:cubicBezTo>
                <a:cubicBezTo>
                  <a:pt x="-22447" y="1435255"/>
                  <a:pt x="41363" y="1245986"/>
                  <a:pt x="0" y="1148222"/>
                </a:cubicBezTo>
                <a:cubicBezTo>
                  <a:pt x="-41363" y="1050458"/>
                  <a:pt x="39732" y="792159"/>
                  <a:pt x="0" y="598833"/>
                </a:cubicBezTo>
                <a:cubicBezTo>
                  <a:pt x="-39732" y="405507"/>
                  <a:pt x="1160" y="157676"/>
                  <a:pt x="0" y="0"/>
                </a:cubicBezTo>
                <a:close/>
              </a:path>
            </a:pathLst>
          </a:custGeom>
          <a:solidFill>
            <a:srgbClr val="F3D1A3"/>
          </a:solidFill>
          <a:ln w="28575">
            <a:solidFill>
              <a:srgbClr val="692A0B"/>
            </a:solidFill>
            <a:extLst>
              <a:ext uri="{C807C97D-BFC1-408E-A445-0C87EB9F89A2}">
                <ask:lineSketchStyleProps xmlns:ask="http://schemas.microsoft.com/office/drawing/2018/sketchyshapes" sd="18766411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*   755 лет </a:t>
            </a:r>
            <a:r>
              <a:rPr lang="ru-RU" sz="1800" b="1" kern="10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Тверской</a:t>
            </a: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692A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епархии</a:t>
            </a: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— это история служения, мученичества и возрождения.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*   Здесь родились три русских патриарха (Иов, Иоасаф II, Тихон).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*   Здесь подвизались десятки святых, строились храмы и монастыри всероссийского значения.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*   Тверская епархия была и остаётся духовным стержнем Тверского региона, формируя его ценности, культуру и историю.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b="1" kern="100" dirty="0">
                <a:solidFill>
                  <a:srgbClr val="692A0B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*   «Земля святого Спаса» — таков духовный итог 755-летнего пути.</a:t>
            </a:r>
            <a:endParaRPr lang="ru-RU" b="1" dirty="0">
              <a:solidFill>
                <a:srgbClr val="692A0B"/>
              </a:solidFill>
            </a:endParaRP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810D134D-9562-93FE-92C4-F6C326FF4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50" y="1161288"/>
            <a:ext cx="7027041" cy="5291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76518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941</Words>
  <Application>Microsoft Macintosh PowerPoint</Application>
  <PresentationFormat>Широкоэкранный</PresentationFormat>
  <Paragraphs>93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Georgia Pro</vt:lpstr>
      <vt:lpstr>Times New Roman</vt:lpstr>
      <vt:lpstr>Тема Office</vt:lpstr>
      <vt:lpstr>755 лет  Тверской епархии</vt:lpstr>
      <vt:lpstr>Введение. 755 лет служения</vt:lpstr>
      <vt:lpstr> Основные исторические вехи.  Часть 1 (XIII–XV вв.)</vt:lpstr>
      <vt:lpstr> Основные исторические вехи.  Часть 2 (XVI–XVII вв.)</vt:lpstr>
      <vt:lpstr>Основные исторические вехи.  Часть 3 (XX–XXI вв.)</vt:lpstr>
      <vt:lpstr>Святители Тверской земли</vt:lpstr>
      <vt:lpstr> Святые Тверской земли</vt:lpstr>
      <vt:lpstr> Храмы и святыни. Часть 1</vt:lpstr>
      <vt:lpstr>Храмы и святыни. Часть 2</vt:lpstr>
      <vt:lpstr>Влияние на духовные ценности и культуру</vt:lpstr>
      <vt:lpstr>Влияние на политику и общественную жизнь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Dmitriy Kurdyukov</dc:creator>
  <cp:lastModifiedBy>Dmitriy Kurdyukov</cp:lastModifiedBy>
  <cp:revision>27</cp:revision>
  <dcterms:created xsi:type="dcterms:W3CDTF">2026-06-24T18:18:09Z</dcterms:created>
  <dcterms:modified xsi:type="dcterms:W3CDTF">2026-07-10T06:47:38Z</dcterms:modified>
</cp:coreProperties>
</file>