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ru-RU"/>
              <a:t>Образец заголовка</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6/14/2024</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6/14/2024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6/14/2024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6/14/2024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6/14/2024</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6/14/2024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57300" y="2909102"/>
            <a:ext cx="4800600" cy="299639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633864" y="2909102"/>
            <a:ext cx="4800600" cy="299639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6/14/2024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6/14/2024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6/14/2024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ru-RU"/>
              <a:t>Образец заголовка</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6/14/2024</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ru-RU"/>
              <a:t>Образец заголовка</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6/14/2024</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6/14/2024</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8C4ED4-9A37-4F86-9A64-ED404F956ADC}"/>
              </a:ext>
            </a:extLst>
          </p:cNvPr>
          <p:cNvSpPr>
            <a:spLocks noGrp="1"/>
          </p:cNvSpPr>
          <p:nvPr>
            <p:ph type="ctrTitle"/>
          </p:nvPr>
        </p:nvSpPr>
        <p:spPr/>
        <p:txBody>
          <a:bodyPr/>
          <a:lstStyle/>
          <a:p>
            <a:r>
              <a:rPr lang="ru-RU" sz="4400" b="1" dirty="0">
                <a:solidFill>
                  <a:srgbClr val="000000"/>
                </a:solidFill>
                <a:effectLst/>
                <a:latin typeface="yandex-sans"/>
                <a:ea typeface="Times New Roman" panose="02020603050405020304" pitchFamily="18" charset="0"/>
                <a:cs typeface="Times New Roman" panose="02020603050405020304" pitchFamily="18" charset="0"/>
              </a:rPr>
              <a:t>Компьютерная логопедическая программа “Игры для Тигры”</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 name="Подзаголовок 2">
            <a:extLst>
              <a:ext uri="{FF2B5EF4-FFF2-40B4-BE49-F238E27FC236}">
                <a16:creationId xmlns:a16="http://schemas.microsoft.com/office/drawing/2014/main" id="{17C637BC-A1BC-440A-88BC-228A8ABC0677}"/>
              </a:ext>
            </a:extLst>
          </p:cNvPr>
          <p:cNvSpPr>
            <a:spLocks noGrp="1"/>
          </p:cNvSpPr>
          <p:nvPr>
            <p:ph type="subTitle" idx="1"/>
          </p:nvPr>
        </p:nvSpPr>
        <p:spPr>
          <a:xfrm>
            <a:off x="2215045" y="4998128"/>
            <a:ext cx="8045373" cy="1723347"/>
          </a:xfrm>
        </p:spPr>
        <p:txBody>
          <a:bodyPr>
            <a:normAutofit/>
          </a:bodyPr>
          <a:lstStyle/>
          <a:p>
            <a:pPr algn="r"/>
            <a:r>
              <a:rPr lang="ru-RU" sz="1600" dirty="0"/>
              <a:t>МГОУ</a:t>
            </a:r>
          </a:p>
          <a:p>
            <a:pPr algn="r"/>
            <a:r>
              <a:rPr lang="ru-RU" sz="1600" dirty="0"/>
              <a:t>Гр</a:t>
            </a:r>
            <a:r>
              <a:rPr lang="ru-RU" sz="1600" dirty="0">
                <a:latin typeface="Calibri" panose="020F0502020204030204" pitchFamily="34" charset="0"/>
                <a:cs typeface="Calibri" panose="020F0502020204030204" pitchFamily="34" charset="0"/>
              </a:rPr>
              <a:t>.9-</a:t>
            </a:r>
            <a:r>
              <a:rPr lang="ru-RU" sz="1600" dirty="0"/>
              <a:t>Д</a:t>
            </a:r>
          </a:p>
          <a:p>
            <a:pPr algn="r"/>
            <a:r>
              <a:rPr lang="ru-RU" sz="1600" dirty="0"/>
              <a:t>Квасникова А.В.</a:t>
            </a:r>
          </a:p>
        </p:txBody>
      </p:sp>
    </p:spTree>
    <p:extLst>
      <p:ext uri="{BB962C8B-B14F-4D97-AF65-F5344CB8AC3E}">
        <p14:creationId xmlns:p14="http://schemas.microsoft.com/office/powerpoint/2010/main" val="2816133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491145-B152-488E-8D55-2AEA1C802A23}"/>
              </a:ext>
            </a:extLst>
          </p:cNvPr>
          <p:cNvSpPr>
            <a:spLocks noGrp="1"/>
          </p:cNvSpPr>
          <p:nvPr>
            <p:ph type="title"/>
          </p:nvPr>
        </p:nvSpPr>
        <p:spPr/>
        <p:txBody>
          <a:bodyPr>
            <a:normAutofit/>
          </a:bodyPr>
          <a:lstStyle/>
          <a:p>
            <a:pPr algn="ctr"/>
            <a:r>
              <a:rPr lang="ru-RU" sz="5400" dirty="0">
                <a:solidFill>
                  <a:srgbClr val="000000"/>
                </a:solidFill>
                <a:effectLst/>
                <a:ea typeface="Times New Roman" panose="02020603050405020304" pitchFamily="18" charset="0"/>
                <a:cs typeface="Times New Roman" panose="02020603050405020304" pitchFamily="18" charset="0"/>
              </a:rPr>
              <a:t>Блок «</a:t>
            </a:r>
            <a:r>
              <a:rPr lang="ru-RU" sz="5400" dirty="0" err="1">
                <a:solidFill>
                  <a:srgbClr val="000000"/>
                </a:solidFill>
                <a:effectLst/>
                <a:ea typeface="Times New Roman" panose="02020603050405020304" pitchFamily="18" charset="0"/>
                <a:cs typeface="Times New Roman" panose="02020603050405020304" pitchFamily="18" charset="0"/>
              </a:rPr>
              <a:t>Фонематика</a:t>
            </a:r>
            <a:r>
              <a:rPr lang="ru-RU" sz="5400" dirty="0">
                <a:solidFill>
                  <a:srgbClr val="000000"/>
                </a:solidFill>
                <a:effectLst/>
                <a:ea typeface="Times New Roman" panose="02020603050405020304" pitchFamily="18" charset="0"/>
                <a:cs typeface="Times New Roman" panose="02020603050405020304" pitchFamily="18" charset="0"/>
              </a:rPr>
              <a:t>»</a:t>
            </a:r>
            <a:endParaRPr lang="ru-RU" sz="5400" dirty="0"/>
          </a:p>
        </p:txBody>
      </p:sp>
      <p:sp>
        <p:nvSpPr>
          <p:cNvPr id="3" name="Объект 2">
            <a:extLst>
              <a:ext uri="{FF2B5EF4-FFF2-40B4-BE49-F238E27FC236}">
                <a16:creationId xmlns:a16="http://schemas.microsoft.com/office/drawing/2014/main" id="{7B1D5B38-F838-403F-B699-9EB5B8161D34}"/>
              </a:ext>
            </a:extLst>
          </p:cNvPr>
          <p:cNvSpPr>
            <a:spLocks noGrp="1"/>
          </p:cNvSpPr>
          <p:nvPr>
            <p:ph idx="1"/>
          </p:nvPr>
        </p:nvSpPr>
        <p:spPr/>
        <p:txBody>
          <a:bodyPr>
            <a:normAutofit/>
          </a:bodyPr>
          <a:lstStyle/>
          <a:p>
            <a:pPr marL="0" indent="0">
              <a:buNone/>
            </a:pPr>
            <a:r>
              <a:rPr lang="ru-RU" sz="3200" dirty="0">
                <a:solidFill>
                  <a:srgbClr val="000000"/>
                </a:solidFill>
                <a:effectLst/>
                <a:latin typeface="yandex-sans"/>
                <a:ea typeface="Times New Roman" panose="02020603050405020304" pitchFamily="18" charset="0"/>
                <a:cs typeface="Times New Roman" panose="02020603050405020304" pitchFamily="18" charset="0"/>
              </a:rPr>
              <a:t>Блок «</a:t>
            </a:r>
            <a:r>
              <a:rPr lang="ru-RU" sz="3200" dirty="0" err="1">
                <a:solidFill>
                  <a:srgbClr val="000000"/>
                </a:solidFill>
                <a:effectLst/>
                <a:latin typeface="yandex-sans"/>
                <a:ea typeface="Times New Roman" panose="02020603050405020304" pitchFamily="18" charset="0"/>
                <a:cs typeface="Times New Roman" panose="02020603050405020304" pitchFamily="18" charset="0"/>
              </a:rPr>
              <a:t>Фонематика</a:t>
            </a:r>
            <a:r>
              <a:rPr lang="ru-RU" sz="3200" dirty="0">
                <a:solidFill>
                  <a:srgbClr val="000000"/>
                </a:solidFill>
                <a:effectLst/>
                <a:latin typeface="yandex-sans"/>
                <a:ea typeface="Times New Roman" panose="02020603050405020304" pitchFamily="18" charset="0"/>
                <a:cs typeface="Times New Roman" panose="02020603050405020304" pitchFamily="18" charset="0"/>
              </a:rPr>
              <a:t>» компьютерной логопедической программы «Игры для Тигры» направлен на коррекцию и развитие фонематических процессов у детей с нарушениями речи.</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51687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A0EBAB-6267-4AED-B727-5883B6FDE3C8}"/>
              </a:ext>
            </a:extLst>
          </p:cNvPr>
          <p:cNvSpPr>
            <a:spLocks noGrp="1"/>
          </p:cNvSpPr>
          <p:nvPr>
            <p:ph type="title"/>
          </p:nvPr>
        </p:nvSpPr>
        <p:spPr/>
        <p:txBody>
          <a:bodyPr>
            <a:normAutofit/>
          </a:bodyPr>
          <a:lstStyle/>
          <a:p>
            <a:pPr algn="ctr"/>
            <a:r>
              <a:rPr lang="ru-RU" sz="4800" dirty="0">
                <a:solidFill>
                  <a:srgbClr val="00B050"/>
                </a:solidFill>
                <a:effectLst/>
                <a:ea typeface="Times New Roman" panose="02020603050405020304" pitchFamily="18" charset="0"/>
                <a:cs typeface="Times New Roman" panose="02020603050405020304" pitchFamily="18" charset="0"/>
              </a:rPr>
              <a:t>Модуль «Звуки»</a:t>
            </a:r>
            <a:endParaRPr lang="ru-RU" sz="4800" dirty="0">
              <a:solidFill>
                <a:srgbClr val="00B050"/>
              </a:solidFill>
            </a:endParaRPr>
          </a:p>
        </p:txBody>
      </p:sp>
      <p:sp>
        <p:nvSpPr>
          <p:cNvPr id="3" name="Объект 2">
            <a:extLst>
              <a:ext uri="{FF2B5EF4-FFF2-40B4-BE49-F238E27FC236}">
                <a16:creationId xmlns:a16="http://schemas.microsoft.com/office/drawing/2014/main" id="{92745CE2-74AB-44FB-B90B-3442C52429F3}"/>
              </a:ext>
            </a:extLst>
          </p:cNvPr>
          <p:cNvSpPr>
            <a:spLocks noGrp="1"/>
          </p:cNvSpPr>
          <p:nvPr>
            <p:ph idx="1"/>
          </p:nvPr>
        </p:nvSpPr>
        <p:spPr/>
        <p:txBody>
          <a:bodyPr>
            <a:normAutofit/>
          </a:bodyPr>
          <a:lstStyle/>
          <a:p>
            <a:pPr marL="0" indent="0">
              <a:buNone/>
            </a:pPr>
            <a:r>
              <a:rPr lang="ru-RU" sz="3600" dirty="0">
                <a:solidFill>
                  <a:srgbClr val="000000"/>
                </a:solidFill>
                <a:effectLst/>
                <a:latin typeface="yandex-sans"/>
                <a:ea typeface="Times New Roman" panose="02020603050405020304" pitchFamily="18" charset="0"/>
                <a:cs typeface="Times New Roman" panose="02020603050405020304" pitchFamily="18" charset="0"/>
              </a:rPr>
              <a:t>Упражнения модуля «Звуки» позволяют работать над развитием фонематического слуха на материале неречевых звуков, речевых звуков и </a:t>
            </a:r>
            <a:r>
              <a:rPr lang="ru-RU" sz="3600" dirty="0" err="1">
                <a:solidFill>
                  <a:srgbClr val="000000"/>
                </a:solidFill>
                <a:effectLst/>
                <a:latin typeface="yandex-sans"/>
                <a:ea typeface="Times New Roman" panose="02020603050405020304" pitchFamily="18" charset="0"/>
                <a:cs typeface="Times New Roman" panose="02020603050405020304" pitchFamily="18" charset="0"/>
              </a:rPr>
              <a:t>звукокомплексов</a:t>
            </a:r>
            <a:r>
              <a:rPr lang="ru-RU" sz="3600" dirty="0">
                <a:solidFill>
                  <a:srgbClr val="000000"/>
                </a:solidFill>
                <a:effectLst/>
                <a:latin typeface="yandex-sans"/>
                <a:ea typeface="Times New Roman" panose="02020603050405020304" pitchFamily="18" charset="0"/>
                <a:cs typeface="Times New Roman" panose="02020603050405020304" pitchFamily="18" charset="0"/>
              </a:rPr>
              <a:t>.</a:t>
            </a:r>
            <a:endParaRPr lang="ru-RU"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23218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3431DD-3806-488D-9DF0-2609A2C1365A}"/>
              </a:ext>
            </a:extLst>
          </p:cNvPr>
          <p:cNvSpPr>
            <a:spLocks noGrp="1"/>
          </p:cNvSpPr>
          <p:nvPr>
            <p:ph type="title"/>
          </p:nvPr>
        </p:nvSpPr>
        <p:spPr/>
        <p:txBody>
          <a:bodyPr>
            <a:normAutofit/>
          </a:bodyPr>
          <a:lstStyle/>
          <a:p>
            <a:pPr algn="ctr"/>
            <a:r>
              <a:rPr lang="ru-RU" sz="4800" dirty="0">
                <a:solidFill>
                  <a:srgbClr val="00B050"/>
                </a:solidFill>
                <a:effectLst/>
                <a:ea typeface="Times New Roman" panose="02020603050405020304" pitchFamily="18" charset="0"/>
                <a:cs typeface="Times New Roman" panose="02020603050405020304" pitchFamily="18" charset="0"/>
              </a:rPr>
              <a:t>Модуль «Слова»</a:t>
            </a:r>
            <a:endParaRPr lang="ru-RU" sz="4800" dirty="0">
              <a:solidFill>
                <a:srgbClr val="00B050"/>
              </a:solidFill>
            </a:endParaRPr>
          </a:p>
        </p:txBody>
      </p:sp>
      <p:sp>
        <p:nvSpPr>
          <p:cNvPr id="3" name="Объект 2">
            <a:extLst>
              <a:ext uri="{FF2B5EF4-FFF2-40B4-BE49-F238E27FC236}">
                <a16:creationId xmlns:a16="http://schemas.microsoft.com/office/drawing/2014/main" id="{D3898A39-1205-4645-B694-14084CBA54A2}"/>
              </a:ext>
            </a:extLst>
          </p:cNvPr>
          <p:cNvSpPr>
            <a:spLocks noGrp="1"/>
          </p:cNvSpPr>
          <p:nvPr>
            <p:ph idx="1"/>
          </p:nvPr>
        </p:nvSpPr>
        <p:spPr/>
        <p:txBody>
          <a:bodyPr>
            <a:noAutofit/>
          </a:bodyPr>
          <a:lstStyle/>
          <a:p>
            <a:pPr marL="0" indent="0">
              <a:buNone/>
            </a:pPr>
            <a:r>
              <a:rPr lang="ru-RU" sz="3200" dirty="0">
                <a:solidFill>
                  <a:srgbClr val="000000"/>
                </a:solidFill>
                <a:effectLst/>
                <a:latin typeface="yandex-sans"/>
                <a:ea typeface="Times New Roman" panose="02020603050405020304" pitchFamily="18" charset="0"/>
                <a:cs typeface="Times New Roman" panose="02020603050405020304" pitchFamily="18" charset="0"/>
              </a:rPr>
              <a:t>Упражнения модуля «Слова» можно использовать для развития фонематического слуха на материале слов, коррекции звукопроизношения на этапе автоматизации и дифференциации дефектных звуков, а также для развития словаря и мышления ребенка.</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4578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A0422E-E30F-4ED3-8EAB-DB39F7DED227}"/>
              </a:ext>
            </a:extLst>
          </p:cNvPr>
          <p:cNvSpPr>
            <a:spLocks noGrp="1"/>
          </p:cNvSpPr>
          <p:nvPr>
            <p:ph type="title"/>
          </p:nvPr>
        </p:nvSpPr>
        <p:spPr/>
        <p:txBody>
          <a:bodyPr>
            <a:normAutofit/>
          </a:bodyPr>
          <a:lstStyle/>
          <a:p>
            <a:pPr algn="ctr"/>
            <a:r>
              <a:rPr lang="ru-RU" sz="4800" dirty="0">
                <a:solidFill>
                  <a:srgbClr val="00B050"/>
                </a:solidFill>
                <a:effectLst/>
                <a:ea typeface="Times New Roman" panose="02020603050405020304" pitchFamily="18" charset="0"/>
                <a:cs typeface="Times New Roman" panose="02020603050405020304" pitchFamily="18" charset="0"/>
              </a:rPr>
              <a:t>Модуль «Анализ»</a:t>
            </a:r>
            <a:endParaRPr lang="ru-RU" sz="4800" dirty="0">
              <a:solidFill>
                <a:srgbClr val="00B050"/>
              </a:solidFill>
            </a:endParaRPr>
          </a:p>
        </p:txBody>
      </p:sp>
      <p:sp>
        <p:nvSpPr>
          <p:cNvPr id="3" name="Объект 2">
            <a:extLst>
              <a:ext uri="{FF2B5EF4-FFF2-40B4-BE49-F238E27FC236}">
                <a16:creationId xmlns:a16="http://schemas.microsoft.com/office/drawing/2014/main" id="{D0A44B2C-95C2-4F53-B78F-84A58C0866B4}"/>
              </a:ext>
            </a:extLst>
          </p:cNvPr>
          <p:cNvSpPr>
            <a:spLocks noGrp="1"/>
          </p:cNvSpPr>
          <p:nvPr>
            <p:ph idx="1"/>
          </p:nvPr>
        </p:nvSpPr>
        <p:spPr/>
        <p:txBody>
          <a:bodyPr>
            <a:normAutofit/>
          </a:bodyPr>
          <a:lstStyle/>
          <a:p>
            <a:pPr marL="0" indent="0">
              <a:buNone/>
            </a:pPr>
            <a:r>
              <a:rPr lang="ru-RU" sz="3600" dirty="0">
                <a:solidFill>
                  <a:srgbClr val="000000"/>
                </a:solidFill>
                <a:effectLst/>
                <a:latin typeface="yandex-sans"/>
                <a:ea typeface="Times New Roman" panose="02020603050405020304" pitchFamily="18" charset="0"/>
                <a:cs typeface="Times New Roman" panose="02020603050405020304" pitchFamily="18" charset="0"/>
              </a:rPr>
              <a:t>Упражнения модуля «Анализ» позволяют организовать работу по формированию фонематического восприятия у детей, коррекции звукопроизношения на этапе автоматизации дефектных звуков.</a:t>
            </a:r>
            <a:endParaRPr lang="ru-RU"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1151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27B25A-41A5-4127-B934-373BCA88777D}"/>
              </a:ext>
            </a:extLst>
          </p:cNvPr>
          <p:cNvSpPr>
            <a:spLocks noGrp="1"/>
          </p:cNvSpPr>
          <p:nvPr>
            <p:ph type="title"/>
          </p:nvPr>
        </p:nvSpPr>
        <p:spPr/>
        <p:txBody>
          <a:bodyPr>
            <a:normAutofit/>
          </a:bodyPr>
          <a:lstStyle/>
          <a:p>
            <a:pPr algn="ctr"/>
            <a:r>
              <a:rPr lang="ru-RU" sz="4800" dirty="0">
                <a:solidFill>
                  <a:srgbClr val="00B050"/>
                </a:solidFill>
                <a:effectLst/>
                <a:ea typeface="Times New Roman" panose="02020603050405020304" pitchFamily="18" charset="0"/>
                <a:cs typeface="Times New Roman" panose="02020603050405020304" pitchFamily="18" charset="0"/>
              </a:rPr>
              <a:t>Модуль «Синтез»</a:t>
            </a:r>
            <a:endParaRPr lang="ru-RU" sz="4800" dirty="0">
              <a:solidFill>
                <a:srgbClr val="00B050"/>
              </a:solidFill>
            </a:endParaRPr>
          </a:p>
        </p:txBody>
      </p:sp>
      <p:sp>
        <p:nvSpPr>
          <p:cNvPr id="3" name="Объект 2">
            <a:extLst>
              <a:ext uri="{FF2B5EF4-FFF2-40B4-BE49-F238E27FC236}">
                <a16:creationId xmlns:a16="http://schemas.microsoft.com/office/drawing/2014/main" id="{54A46FA2-DED2-4607-9D87-D6C293EDBAD3}"/>
              </a:ext>
            </a:extLst>
          </p:cNvPr>
          <p:cNvSpPr>
            <a:spLocks noGrp="1"/>
          </p:cNvSpPr>
          <p:nvPr>
            <p:ph idx="1"/>
          </p:nvPr>
        </p:nvSpPr>
        <p:spPr/>
        <p:txBody>
          <a:bodyPr>
            <a:normAutofit/>
          </a:bodyPr>
          <a:lstStyle/>
          <a:p>
            <a:pPr marL="0" indent="0">
              <a:buNone/>
            </a:pPr>
            <a:r>
              <a:rPr lang="ru-RU" sz="4000" dirty="0">
                <a:solidFill>
                  <a:srgbClr val="000000"/>
                </a:solidFill>
                <a:effectLst/>
                <a:latin typeface="yandex-sans"/>
                <a:ea typeface="Times New Roman" panose="02020603050405020304" pitchFamily="18" charset="0"/>
                <a:cs typeface="Times New Roman" panose="02020603050405020304" pitchFamily="18" charset="0"/>
              </a:rPr>
              <a:t>Упражнения модуля «Синтез» позволяют работать над формированием фонематического восприятия у детей.</a:t>
            </a:r>
            <a:endParaRPr lang="ru-RU"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66348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AEDD60-FA87-4E55-92F6-1C32DA09B51B}"/>
              </a:ext>
            </a:extLst>
          </p:cNvPr>
          <p:cNvSpPr>
            <a:spLocks noGrp="1"/>
          </p:cNvSpPr>
          <p:nvPr>
            <p:ph type="title"/>
          </p:nvPr>
        </p:nvSpPr>
        <p:spPr/>
        <p:txBody>
          <a:bodyPr>
            <a:normAutofit/>
          </a:bodyPr>
          <a:lstStyle/>
          <a:p>
            <a:pPr algn="ctr"/>
            <a:r>
              <a:rPr lang="ru-RU" sz="5400" dirty="0">
                <a:solidFill>
                  <a:srgbClr val="000000"/>
                </a:solidFill>
                <a:effectLst/>
                <a:ea typeface="Times New Roman" panose="02020603050405020304" pitchFamily="18" charset="0"/>
                <a:cs typeface="Times New Roman" panose="02020603050405020304" pitchFamily="18" charset="0"/>
              </a:rPr>
              <a:t>Блок «Лексика»</a:t>
            </a:r>
            <a:endParaRPr lang="ru-RU" sz="5400" dirty="0"/>
          </a:p>
        </p:txBody>
      </p:sp>
      <p:sp>
        <p:nvSpPr>
          <p:cNvPr id="3" name="Объект 2">
            <a:extLst>
              <a:ext uri="{FF2B5EF4-FFF2-40B4-BE49-F238E27FC236}">
                <a16:creationId xmlns:a16="http://schemas.microsoft.com/office/drawing/2014/main" id="{784A1743-EE07-4395-B9E8-A6C2E496A4B0}"/>
              </a:ext>
            </a:extLst>
          </p:cNvPr>
          <p:cNvSpPr>
            <a:spLocks noGrp="1"/>
          </p:cNvSpPr>
          <p:nvPr>
            <p:ph idx="1"/>
          </p:nvPr>
        </p:nvSpPr>
        <p:spPr/>
        <p:txBody>
          <a:bodyPr>
            <a:normAutofit/>
          </a:bodyPr>
          <a:lstStyle/>
          <a:p>
            <a:pPr marL="0" indent="0">
              <a:buNone/>
            </a:pPr>
            <a:r>
              <a:rPr lang="ru-RU" sz="3200" dirty="0">
                <a:solidFill>
                  <a:srgbClr val="000000"/>
                </a:solidFill>
                <a:effectLst/>
                <a:latin typeface="yandex-sans"/>
                <a:ea typeface="Times New Roman" panose="02020603050405020304" pitchFamily="18" charset="0"/>
                <a:cs typeface="Times New Roman" panose="02020603050405020304" pitchFamily="18" charset="0"/>
              </a:rPr>
              <a:t>Данный блок направлен на коррекцию лексико-грамматических нарушений речи у детей. Блок включает в себя три модуля. Упражнения внутри каждого модуля позволяют организовать коррекционную работу по определенному направлению.</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114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EE6814-E43E-46B8-B1E4-DF0F602B4DE8}"/>
              </a:ext>
            </a:extLst>
          </p:cNvPr>
          <p:cNvSpPr>
            <a:spLocks noGrp="1"/>
          </p:cNvSpPr>
          <p:nvPr>
            <p:ph type="title"/>
          </p:nvPr>
        </p:nvSpPr>
        <p:spPr>
          <a:xfrm>
            <a:off x="1251678" y="453407"/>
            <a:ext cx="10178322" cy="1492132"/>
          </a:xfrm>
        </p:spPr>
        <p:txBody>
          <a:bodyPr>
            <a:normAutofit/>
          </a:bodyPr>
          <a:lstStyle/>
          <a:p>
            <a:pPr algn="ctr"/>
            <a:r>
              <a:rPr lang="ru-RU" sz="4800" dirty="0">
                <a:solidFill>
                  <a:srgbClr val="00B050"/>
                </a:solidFill>
                <a:effectLst/>
                <a:ea typeface="Times New Roman" panose="02020603050405020304" pitchFamily="18" charset="0"/>
                <a:cs typeface="Times New Roman" panose="02020603050405020304" pitchFamily="18" charset="0"/>
              </a:rPr>
              <a:t>Модуль «Слова»</a:t>
            </a:r>
            <a:endParaRPr lang="ru-RU" sz="4800" dirty="0">
              <a:solidFill>
                <a:srgbClr val="00B050"/>
              </a:solidFill>
            </a:endParaRPr>
          </a:p>
        </p:txBody>
      </p:sp>
      <p:sp>
        <p:nvSpPr>
          <p:cNvPr id="3" name="Объект 2">
            <a:extLst>
              <a:ext uri="{FF2B5EF4-FFF2-40B4-BE49-F238E27FC236}">
                <a16:creationId xmlns:a16="http://schemas.microsoft.com/office/drawing/2014/main" id="{32456353-0E58-4BC9-A29F-6FB00FFF399F}"/>
              </a:ext>
            </a:extLst>
          </p:cNvPr>
          <p:cNvSpPr>
            <a:spLocks noGrp="1"/>
          </p:cNvSpPr>
          <p:nvPr>
            <p:ph idx="1"/>
          </p:nvPr>
        </p:nvSpPr>
        <p:spPr/>
        <p:txBody>
          <a:bodyPr>
            <a:normAutofit/>
          </a:bodyPr>
          <a:lstStyle/>
          <a:p>
            <a:pPr marL="0" indent="0">
              <a:buNone/>
            </a:pPr>
            <a:r>
              <a:rPr lang="ru-RU" sz="2400" dirty="0">
                <a:solidFill>
                  <a:srgbClr val="000000"/>
                </a:solidFill>
                <a:effectLst/>
                <a:latin typeface="yandex-sans"/>
                <a:ea typeface="Times New Roman" panose="02020603050405020304" pitchFamily="18" charset="0"/>
                <a:cs typeface="Times New Roman" panose="02020603050405020304" pitchFamily="18" charset="0"/>
              </a:rPr>
              <a:t>Упражнения модуля «Слова» позволяют работать над лексической стороной речи на основе различных семантических признаков. Данный модуль способствует формированию структуры значения слова, организации семантических полей на основе парадигматических связей слова. При работе с упражнениями модуля «Слова» происходит развитие словаря детей по основным темам: «Одежда», «Обувь», «Мебель», «Посуда», «Инструменты» и т. д., формируется понятие и значение обобщающих слов.</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29132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0822C1-42C6-45A7-96FC-72D168EA3103}"/>
              </a:ext>
            </a:extLst>
          </p:cNvPr>
          <p:cNvSpPr>
            <a:spLocks noGrp="1"/>
          </p:cNvSpPr>
          <p:nvPr>
            <p:ph type="title"/>
          </p:nvPr>
        </p:nvSpPr>
        <p:spPr/>
        <p:txBody>
          <a:bodyPr>
            <a:normAutofit/>
          </a:bodyPr>
          <a:lstStyle/>
          <a:p>
            <a:pPr algn="ctr"/>
            <a:r>
              <a:rPr lang="ru-RU" sz="4800" dirty="0">
                <a:solidFill>
                  <a:srgbClr val="00B050"/>
                </a:solidFill>
                <a:effectLst/>
                <a:ea typeface="Times New Roman" panose="02020603050405020304" pitchFamily="18" charset="0"/>
                <a:cs typeface="Times New Roman" panose="02020603050405020304" pitchFamily="18" charset="0"/>
              </a:rPr>
              <a:t>Модуль «Словосочетания»</a:t>
            </a:r>
            <a:endParaRPr lang="ru-RU" sz="4800" dirty="0">
              <a:solidFill>
                <a:srgbClr val="00B050"/>
              </a:solidFill>
            </a:endParaRPr>
          </a:p>
        </p:txBody>
      </p:sp>
      <p:sp>
        <p:nvSpPr>
          <p:cNvPr id="3" name="Объект 2">
            <a:extLst>
              <a:ext uri="{FF2B5EF4-FFF2-40B4-BE49-F238E27FC236}">
                <a16:creationId xmlns:a16="http://schemas.microsoft.com/office/drawing/2014/main" id="{61E371B3-2C9B-4890-8EDA-6EF99457A9B6}"/>
              </a:ext>
            </a:extLst>
          </p:cNvPr>
          <p:cNvSpPr>
            <a:spLocks noGrp="1"/>
          </p:cNvSpPr>
          <p:nvPr>
            <p:ph idx="1"/>
          </p:nvPr>
        </p:nvSpPr>
        <p:spPr/>
        <p:txBody>
          <a:bodyPr>
            <a:normAutofit/>
          </a:bodyPr>
          <a:lstStyle/>
          <a:p>
            <a:pPr marL="0" indent="0">
              <a:buNone/>
            </a:pPr>
            <a:r>
              <a:rPr lang="ru-RU" dirty="0">
                <a:solidFill>
                  <a:srgbClr val="000000"/>
                </a:solidFill>
                <a:effectLst/>
                <a:latin typeface="yandex-sans"/>
                <a:ea typeface="Times New Roman" panose="02020603050405020304" pitchFamily="18" charset="0"/>
                <a:cs typeface="Times New Roman" panose="02020603050405020304" pitchFamily="18" charset="0"/>
              </a:rPr>
              <a:t>Упражнения модуля «Словосочетания» позволяют работать над лексической стороной речи на основе словосочетаний, способствует организации семантических полей на основе синтагматических связей слов, а так же позволяет работать над грамматической структурой слов и словосочетаний. При работе с упражнениями модуля «Словосочетания» происходит развитие словаря детей по темам «Дикие животные», «Домашние животные» и «Птицы», формируется понятие и значение обобщающих слов. Программой предусмотрена возможность изменения сложности заданий. Это позволяет индивидуализировать коррекционно-образовательный процесс в соответствии с потребностями ребенка.</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2827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5B1AE7-479D-427A-A87D-2B74C099C1B1}"/>
              </a:ext>
            </a:extLst>
          </p:cNvPr>
          <p:cNvSpPr>
            <a:spLocks noGrp="1"/>
          </p:cNvSpPr>
          <p:nvPr>
            <p:ph type="title"/>
          </p:nvPr>
        </p:nvSpPr>
        <p:spPr/>
        <p:txBody>
          <a:bodyPr>
            <a:normAutofit/>
          </a:bodyPr>
          <a:lstStyle/>
          <a:p>
            <a:pPr algn="ctr"/>
            <a:r>
              <a:rPr lang="ru-RU" sz="4800" dirty="0">
                <a:solidFill>
                  <a:srgbClr val="00B050"/>
                </a:solidFill>
                <a:effectLst/>
                <a:ea typeface="Times New Roman" panose="02020603050405020304" pitchFamily="18" charset="0"/>
                <a:cs typeface="Times New Roman" panose="02020603050405020304" pitchFamily="18" charset="0"/>
              </a:rPr>
              <a:t>Модуль «Валентность»</a:t>
            </a:r>
            <a:endParaRPr lang="ru-RU" sz="4800" dirty="0">
              <a:solidFill>
                <a:srgbClr val="00B050"/>
              </a:solidFill>
            </a:endParaRPr>
          </a:p>
        </p:txBody>
      </p:sp>
      <p:sp>
        <p:nvSpPr>
          <p:cNvPr id="3" name="Объект 2">
            <a:extLst>
              <a:ext uri="{FF2B5EF4-FFF2-40B4-BE49-F238E27FC236}">
                <a16:creationId xmlns:a16="http://schemas.microsoft.com/office/drawing/2014/main" id="{4F658917-BE30-4D77-ADE6-0E0018B43455}"/>
              </a:ext>
            </a:extLst>
          </p:cNvPr>
          <p:cNvSpPr>
            <a:spLocks noGrp="1"/>
          </p:cNvSpPr>
          <p:nvPr>
            <p:ph idx="1"/>
          </p:nvPr>
        </p:nvSpPr>
        <p:spPr/>
        <p:txBody>
          <a:bodyPr>
            <a:normAutofit/>
          </a:bodyPr>
          <a:lstStyle/>
          <a:p>
            <a:pPr marL="0" indent="0">
              <a:lnSpc>
                <a:spcPct val="107000"/>
              </a:lnSpc>
              <a:spcAft>
                <a:spcPts val="800"/>
              </a:spcAft>
              <a:buNone/>
            </a:pPr>
            <a:r>
              <a:rPr lang="ru-RU" sz="2400" dirty="0">
                <a:solidFill>
                  <a:srgbClr val="000000"/>
                </a:solidFill>
                <a:effectLst/>
                <a:latin typeface="yandex-sans"/>
                <a:ea typeface="Times New Roman" panose="02020603050405020304" pitchFamily="18" charset="0"/>
                <a:cs typeface="Times New Roman" panose="02020603050405020304" pitchFamily="18" charset="0"/>
              </a:rPr>
              <a:t>Упражнения модуля «Валентность слов» позволяют работать над формированием лексической валентности слов на материале существительных, прилагательных, глаголов, грамматической структурой слов и словосочетаний, позволяет актуализировать и структурно организовать словарь ребенка по семантическим полям на основе парадигматических связей. При работе с упражнениями модуля происходит</a:t>
            </a:r>
            <a:r>
              <a:rPr lang="ru-RU" sz="2400" dirty="0">
                <a:latin typeface="Calibri" panose="020F0502020204030204" pitchFamily="34" charset="0"/>
                <a:ea typeface="Times New Roman" panose="02020603050405020304" pitchFamily="18" charset="0"/>
                <a:cs typeface="Times New Roman" panose="02020603050405020304" pitchFamily="18" charset="0"/>
              </a:rPr>
              <a:t> </a:t>
            </a:r>
            <a:r>
              <a:rPr lang="ru-RU" sz="2400" dirty="0">
                <a:solidFill>
                  <a:srgbClr val="000000"/>
                </a:solidFill>
                <a:effectLst/>
                <a:latin typeface="yandex-sans"/>
                <a:ea typeface="Times New Roman" panose="02020603050405020304" pitchFamily="18" charset="0"/>
                <a:cs typeface="Times New Roman" panose="02020603050405020304" pitchFamily="18" charset="0"/>
              </a:rPr>
              <a:t>развитие словаря детей по темам «Жилище», «Профессии», «Действия», «Признаки», формируется понятие и значение обобщающих слов.</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3999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5FC265-C207-411A-A0EC-6E8E7E7BBA30}"/>
              </a:ext>
            </a:extLst>
          </p:cNvPr>
          <p:cNvSpPr>
            <a:spLocks noGrp="1"/>
          </p:cNvSpPr>
          <p:nvPr>
            <p:ph type="title"/>
          </p:nvPr>
        </p:nvSpPr>
        <p:spPr/>
        <p:txBody>
          <a:bodyPr>
            <a:normAutofit/>
          </a:bodyPr>
          <a:lstStyle/>
          <a:p>
            <a:pPr algn="ctr"/>
            <a:r>
              <a:rPr lang="ru-RU" sz="2400" b="1" dirty="0">
                <a:solidFill>
                  <a:srgbClr val="C00000"/>
                </a:solidFill>
                <a:effectLst/>
                <a:latin typeface="yandex-sans"/>
                <a:ea typeface="Times New Roman" panose="02020603050405020304" pitchFamily="18" charset="0"/>
                <a:cs typeface="Times New Roman" panose="02020603050405020304" pitchFamily="18" charset="0"/>
              </a:rPr>
              <a:t>Программа «Игры для Тигры» предусматривает возможность индивидуальной настройки параметров, соответствующих настоящему уровню и зоне ближайшего развития ребёнка. </a:t>
            </a:r>
            <a:endParaRPr lang="ru-RU" sz="2400" b="1" dirty="0">
              <a:solidFill>
                <a:srgbClr val="C00000"/>
              </a:solidFill>
            </a:endParaRPr>
          </a:p>
        </p:txBody>
      </p:sp>
      <p:sp>
        <p:nvSpPr>
          <p:cNvPr id="3" name="Объект 2">
            <a:extLst>
              <a:ext uri="{FF2B5EF4-FFF2-40B4-BE49-F238E27FC236}">
                <a16:creationId xmlns:a16="http://schemas.microsoft.com/office/drawing/2014/main" id="{488B6A4D-DDD2-4420-A2CB-0B91328E1D5C}"/>
              </a:ext>
            </a:extLst>
          </p:cNvPr>
          <p:cNvSpPr>
            <a:spLocks noGrp="1"/>
          </p:cNvSpPr>
          <p:nvPr>
            <p:ph idx="1"/>
          </p:nvPr>
        </p:nvSpPr>
        <p:spPr/>
        <p:txBody>
          <a:bodyPr>
            <a:normAutofit/>
          </a:bodyPr>
          <a:lstStyle/>
          <a:p>
            <a:pPr marL="0" indent="0">
              <a:buNone/>
            </a:pPr>
            <a:r>
              <a:rPr lang="ru-RU" sz="2400" dirty="0">
                <a:solidFill>
                  <a:srgbClr val="000000"/>
                </a:solidFill>
                <a:effectLst/>
                <a:latin typeface="yandex-sans"/>
                <a:ea typeface="Times New Roman" panose="02020603050405020304" pitchFamily="18" charset="0"/>
                <a:cs typeface="Times New Roman" panose="02020603050405020304" pitchFamily="18" charset="0"/>
              </a:rPr>
              <a:t>Упражнения программы содержат задания возрастающей сложности, что позволяет выбрать задание, соответствующее реальному уровню развития ребёнка и построить коррекционную работу в соответствии с индивидуальной коррекционно-образовательной программой. Компьютерная логопедическая игра «Игры для Тигры» проста в управлении. Она имеет доступный интерфейс с всплывающими подсказками. Таким образом, не требуется специального обучения работы с программой, и пользовательские навыки приобретаются в процессе её применения.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26137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035AB4-564E-49B3-87B0-C85BA6237670}"/>
              </a:ext>
            </a:extLst>
          </p:cNvPr>
          <p:cNvSpPr>
            <a:spLocks noGrp="1"/>
          </p:cNvSpPr>
          <p:nvPr>
            <p:ph type="title"/>
          </p:nvPr>
        </p:nvSpPr>
        <p:spPr/>
        <p:txBody>
          <a:bodyPr/>
          <a:lstStyle/>
          <a:p>
            <a:pPr algn="ctr"/>
            <a:r>
              <a:rPr lang="ru-RU" dirty="0"/>
              <a:t>Назначение</a:t>
            </a:r>
          </a:p>
        </p:txBody>
      </p:sp>
      <p:sp>
        <p:nvSpPr>
          <p:cNvPr id="3" name="Объект 2">
            <a:extLst>
              <a:ext uri="{FF2B5EF4-FFF2-40B4-BE49-F238E27FC236}">
                <a16:creationId xmlns:a16="http://schemas.microsoft.com/office/drawing/2014/main" id="{01748411-7489-4B0C-9D71-D4CDD0196AD0}"/>
              </a:ext>
            </a:extLst>
          </p:cNvPr>
          <p:cNvSpPr>
            <a:spLocks noGrp="1"/>
          </p:cNvSpPr>
          <p:nvPr>
            <p:ph idx="1"/>
          </p:nvPr>
        </p:nvSpPr>
        <p:spPr/>
        <p:txBody>
          <a:bodyPr>
            <a:normAutofit lnSpcReduction="10000"/>
          </a:bodyPr>
          <a:lstStyle/>
          <a:p>
            <a:r>
              <a:rPr lang="ru-RU" sz="2400" dirty="0">
                <a:solidFill>
                  <a:srgbClr val="000000"/>
                </a:solidFill>
                <a:effectLst/>
                <a:latin typeface="yandex-sans"/>
                <a:ea typeface="Times New Roman" panose="02020603050405020304" pitchFamily="18" charset="0"/>
                <a:cs typeface="Times New Roman" panose="02020603050405020304" pitchFamily="18" charset="0"/>
              </a:rPr>
              <a:t>Компьютерная логопедическая программа “Игры для Тигры” предназначена для коррекции общего недоразвития речи у детей старшего дошкольного и младшего школьного возраста. Программа позволяет эффективно работать над преодолением нарушений речи при дизартрии, дислалии, </a:t>
            </a:r>
            <a:r>
              <a:rPr lang="ru-RU" sz="2400" dirty="0" err="1">
                <a:solidFill>
                  <a:srgbClr val="000000"/>
                </a:solidFill>
                <a:effectLst/>
                <a:latin typeface="yandex-sans"/>
                <a:ea typeface="Times New Roman" panose="02020603050405020304" pitchFamily="18" charset="0"/>
                <a:cs typeface="Times New Roman" panose="02020603050405020304" pitchFamily="18" charset="0"/>
              </a:rPr>
              <a:t>ринолалии</a:t>
            </a:r>
            <a:r>
              <a:rPr lang="ru-RU" sz="2400" dirty="0">
                <a:solidFill>
                  <a:srgbClr val="000000"/>
                </a:solidFill>
                <a:effectLst/>
                <a:latin typeface="yandex-sans"/>
                <a:ea typeface="Times New Roman" panose="02020603050405020304" pitchFamily="18" charset="0"/>
                <a:cs typeface="Times New Roman" panose="02020603050405020304" pitchFamily="18" charset="0"/>
              </a:rPr>
              <a:t>, заикании, а также при вторичных речевых нарушениях. В программе более 50 упражнений, объединенных в четыре тематических блока, представляющих основные направления коррекционной работы: "</a:t>
            </a:r>
            <a:r>
              <a:rPr lang="ru-RU" sz="2400" dirty="0" err="1">
                <a:solidFill>
                  <a:srgbClr val="000000"/>
                </a:solidFill>
                <a:effectLst/>
                <a:latin typeface="yandex-sans"/>
                <a:ea typeface="Times New Roman" panose="02020603050405020304" pitchFamily="18" charset="0"/>
                <a:cs typeface="Times New Roman" panose="02020603050405020304" pitchFamily="18" charset="0"/>
              </a:rPr>
              <a:t>Фонематика</a:t>
            </a:r>
            <a:r>
              <a:rPr lang="ru-RU" sz="2400" dirty="0">
                <a:solidFill>
                  <a:srgbClr val="000000"/>
                </a:solidFill>
                <a:effectLst/>
                <a:latin typeface="yandex-sans"/>
                <a:ea typeface="Times New Roman" panose="02020603050405020304" pitchFamily="18" charset="0"/>
                <a:cs typeface="Times New Roman" panose="02020603050405020304" pitchFamily="18" charset="0"/>
              </a:rPr>
              <a:t>", "Просодика", "Лексика" и "Звукопроизношение".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4026037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790AADBF-6FAF-48F4-A1D5-DE1AC66B269E}"/>
              </a:ext>
            </a:extLst>
          </p:cNvPr>
          <p:cNvPicPr>
            <a:picLocks noChangeAspect="1"/>
          </p:cNvPicPr>
          <p:nvPr/>
        </p:nvPicPr>
        <p:blipFill>
          <a:blip r:embed="rId2"/>
          <a:stretch>
            <a:fillRect/>
          </a:stretch>
        </p:blipFill>
        <p:spPr>
          <a:xfrm>
            <a:off x="1524000" y="0"/>
            <a:ext cx="9144000" cy="6858000"/>
          </a:xfrm>
          <a:prstGeom prst="rect">
            <a:avLst/>
          </a:prstGeom>
        </p:spPr>
      </p:pic>
    </p:spTree>
    <p:extLst>
      <p:ext uri="{BB962C8B-B14F-4D97-AF65-F5344CB8AC3E}">
        <p14:creationId xmlns:p14="http://schemas.microsoft.com/office/powerpoint/2010/main" val="39265716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BBEC0AA2-4DAC-401C-B325-84A0302C7C95}"/>
              </a:ext>
            </a:extLst>
          </p:cNvPr>
          <p:cNvPicPr>
            <a:picLocks noChangeAspect="1"/>
          </p:cNvPicPr>
          <p:nvPr/>
        </p:nvPicPr>
        <p:blipFill>
          <a:blip r:embed="rId2"/>
          <a:stretch>
            <a:fillRect/>
          </a:stretch>
        </p:blipFill>
        <p:spPr>
          <a:xfrm>
            <a:off x="1524000" y="0"/>
            <a:ext cx="9144000" cy="6858000"/>
          </a:xfrm>
          <a:prstGeom prst="rect">
            <a:avLst/>
          </a:prstGeom>
        </p:spPr>
      </p:pic>
    </p:spTree>
    <p:extLst>
      <p:ext uri="{BB962C8B-B14F-4D97-AF65-F5344CB8AC3E}">
        <p14:creationId xmlns:p14="http://schemas.microsoft.com/office/powerpoint/2010/main" val="740151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7030260C-84FD-466E-8337-B3FF3EE78CC7}"/>
              </a:ext>
            </a:extLst>
          </p:cNvPr>
          <p:cNvPicPr>
            <a:picLocks noChangeAspect="1"/>
          </p:cNvPicPr>
          <p:nvPr/>
        </p:nvPicPr>
        <p:blipFill>
          <a:blip r:embed="rId2"/>
          <a:stretch>
            <a:fillRect/>
          </a:stretch>
        </p:blipFill>
        <p:spPr>
          <a:xfrm>
            <a:off x="2286476" y="571857"/>
            <a:ext cx="7619048" cy="5714286"/>
          </a:xfrm>
          <a:prstGeom prst="rect">
            <a:avLst/>
          </a:prstGeom>
        </p:spPr>
      </p:pic>
    </p:spTree>
    <p:extLst>
      <p:ext uri="{BB962C8B-B14F-4D97-AF65-F5344CB8AC3E}">
        <p14:creationId xmlns:p14="http://schemas.microsoft.com/office/powerpoint/2010/main" val="24845407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A0883E3B-6B51-4A58-A6BF-AFC161FA0919}"/>
              </a:ext>
            </a:extLst>
          </p:cNvPr>
          <p:cNvPicPr>
            <a:picLocks noChangeAspect="1"/>
          </p:cNvPicPr>
          <p:nvPr/>
        </p:nvPicPr>
        <p:blipFill>
          <a:blip r:embed="rId2"/>
          <a:stretch>
            <a:fillRect/>
          </a:stretch>
        </p:blipFill>
        <p:spPr>
          <a:xfrm>
            <a:off x="2286476" y="571857"/>
            <a:ext cx="7619048" cy="5714286"/>
          </a:xfrm>
          <a:prstGeom prst="rect">
            <a:avLst/>
          </a:prstGeom>
        </p:spPr>
      </p:pic>
    </p:spTree>
    <p:extLst>
      <p:ext uri="{BB962C8B-B14F-4D97-AF65-F5344CB8AC3E}">
        <p14:creationId xmlns:p14="http://schemas.microsoft.com/office/powerpoint/2010/main" val="2445203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59E8D71A-87F9-4A15-98F1-2B77050EA079}"/>
              </a:ext>
            </a:extLst>
          </p:cNvPr>
          <p:cNvPicPr>
            <a:picLocks noChangeAspect="1"/>
          </p:cNvPicPr>
          <p:nvPr/>
        </p:nvPicPr>
        <p:blipFill>
          <a:blip r:embed="rId2"/>
          <a:stretch>
            <a:fillRect/>
          </a:stretch>
        </p:blipFill>
        <p:spPr>
          <a:xfrm>
            <a:off x="2077375" y="754603"/>
            <a:ext cx="8194089" cy="5362112"/>
          </a:xfrm>
          <a:prstGeom prst="rect">
            <a:avLst/>
          </a:prstGeom>
        </p:spPr>
      </p:pic>
    </p:spTree>
    <p:extLst>
      <p:ext uri="{BB962C8B-B14F-4D97-AF65-F5344CB8AC3E}">
        <p14:creationId xmlns:p14="http://schemas.microsoft.com/office/powerpoint/2010/main" val="1840668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3FCB6A-9924-48EC-8D73-64F3726267B9}"/>
              </a:ext>
            </a:extLst>
          </p:cNvPr>
          <p:cNvSpPr>
            <a:spLocks noGrp="1"/>
          </p:cNvSpPr>
          <p:nvPr>
            <p:ph type="title"/>
          </p:nvPr>
        </p:nvSpPr>
        <p:spPr/>
        <p:txBody>
          <a:bodyPr/>
          <a:lstStyle/>
          <a:p>
            <a:pPr algn="ctr"/>
            <a:r>
              <a:rPr lang="ru-RU" dirty="0"/>
              <a:t>4 блока программы</a:t>
            </a:r>
          </a:p>
        </p:txBody>
      </p:sp>
      <p:sp>
        <p:nvSpPr>
          <p:cNvPr id="3" name="Объект 2">
            <a:extLst>
              <a:ext uri="{FF2B5EF4-FFF2-40B4-BE49-F238E27FC236}">
                <a16:creationId xmlns:a16="http://schemas.microsoft.com/office/drawing/2014/main" id="{F15F9400-62FC-4329-A8C9-930244747842}"/>
              </a:ext>
            </a:extLst>
          </p:cNvPr>
          <p:cNvSpPr>
            <a:spLocks noGrp="1"/>
          </p:cNvSpPr>
          <p:nvPr>
            <p:ph idx="1"/>
          </p:nvPr>
        </p:nvSpPr>
        <p:spPr/>
        <p:txBody>
          <a:bodyPr/>
          <a:lstStyle/>
          <a:p>
            <a:r>
              <a:rPr lang="ru-RU" sz="4400" dirty="0">
                <a:solidFill>
                  <a:srgbClr val="000000"/>
                </a:solidFill>
                <a:effectLst/>
                <a:latin typeface="yandex-sans"/>
                <a:ea typeface="Times New Roman" panose="02020603050405020304" pitchFamily="18" charset="0"/>
                <a:cs typeface="Times New Roman" panose="02020603050405020304" pitchFamily="18" charset="0"/>
              </a:rPr>
              <a:t>Блок «Просодика».</a:t>
            </a:r>
            <a:endParaRPr lang="ru-RU" sz="4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4400" dirty="0">
                <a:solidFill>
                  <a:srgbClr val="000000"/>
                </a:solidFill>
                <a:effectLst/>
                <a:latin typeface="yandex-sans"/>
                <a:ea typeface="Times New Roman" panose="02020603050405020304" pitchFamily="18" charset="0"/>
                <a:cs typeface="Times New Roman" panose="02020603050405020304" pitchFamily="18" charset="0"/>
              </a:rPr>
              <a:t>Блок «Звукопроизношение».</a:t>
            </a:r>
            <a:endParaRPr lang="ru-RU" sz="4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4400" dirty="0">
                <a:solidFill>
                  <a:srgbClr val="000000"/>
                </a:solidFill>
                <a:effectLst/>
                <a:latin typeface="yandex-sans"/>
                <a:ea typeface="Times New Roman" panose="02020603050405020304" pitchFamily="18" charset="0"/>
                <a:cs typeface="Times New Roman" panose="02020603050405020304" pitchFamily="18" charset="0"/>
              </a:rPr>
              <a:t>Блок «</a:t>
            </a:r>
            <a:r>
              <a:rPr lang="ru-RU" sz="4400" dirty="0" err="1">
                <a:solidFill>
                  <a:srgbClr val="000000"/>
                </a:solidFill>
                <a:effectLst/>
                <a:latin typeface="yandex-sans"/>
                <a:ea typeface="Times New Roman" panose="02020603050405020304" pitchFamily="18" charset="0"/>
                <a:cs typeface="Times New Roman" panose="02020603050405020304" pitchFamily="18" charset="0"/>
              </a:rPr>
              <a:t>Фонематика</a:t>
            </a:r>
            <a:r>
              <a:rPr lang="ru-RU" sz="4400" dirty="0">
                <a:solidFill>
                  <a:srgbClr val="000000"/>
                </a:solidFill>
                <a:effectLst/>
                <a:latin typeface="yandex-sans"/>
                <a:ea typeface="Times New Roman" panose="02020603050405020304" pitchFamily="18" charset="0"/>
                <a:cs typeface="Times New Roman" panose="02020603050405020304" pitchFamily="18" charset="0"/>
              </a:rPr>
              <a:t>».</a:t>
            </a:r>
            <a:endParaRPr lang="ru-RU" sz="4400" dirty="0">
              <a:effectLst/>
              <a:latin typeface="Calibri" panose="020F0502020204030204" pitchFamily="34" charset="0"/>
              <a:ea typeface="Calibri" panose="020F0502020204030204" pitchFamily="34" charset="0"/>
              <a:cs typeface="Times New Roman" panose="02020603050405020304" pitchFamily="18" charset="0"/>
            </a:endParaRPr>
          </a:p>
          <a:p>
            <a:r>
              <a:rPr lang="ru-RU" sz="4400" dirty="0">
                <a:solidFill>
                  <a:srgbClr val="000000"/>
                </a:solidFill>
                <a:effectLst/>
                <a:latin typeface="yandex-sans"/>
                <a:ea typeface="Times New Roman" panose="02020603050405020304" pitchFamily="18" charset="0"/>
                <a:cs typeface="Times New Roman" panose="02020603050405020304" pitchFamily="18" charset="0"/>
              </a:rPr>
              <a:t>Блок «Лексика».</a:t>
            </a:r>
            <a:endParaRPr lang="ru-RU" sz="44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958632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AB2549-1532-4DEE-AF15-A52C313ADA55}"/>
              </a:ext>
            </a:extLst>
          </p:cNvPr>
          <p:cNvSpPr>
            <a:spLocks noGrp="1"/>
          </p:cNvSpPr>
          <p:nvPr>
            <p:ph type="title"/>
          </p:nvPr>
        </p:nvSpPr>
        <p:spPr/>
        <p:txBody>
          <a:bodyPr/>
          <a:lstStyle/>
          <a:p>
            <a:pPr algn="ctr"/>
            <a:r>
              <a:rPr lang="ru-RU" dirty="0"/>
              <a:t>Блок «ПРОСОДИКА»</a:t>
            </a:r>
          </a:p>
        </p:txBody>
      </p:sp>
      <p:sp>
        <p:nvSpPr>
          <p:cNvPr id="3" name="Объект 2">
            <a:extLst>
              <a:ext uri="{FF2B5EF4-FFF2-40B4-BE49-F238E27FC236}">
                <a16:creationId xmlns:a16="http://schemas.microsoft.com/office/drawing/2014/main" id="{56506332-513B-4E17-877B-8A55362AE593}"/>
              </a:ext>
            </a:extLst>
          </p:cNvPr>
          <p:cNvSpPr>
            <a:spLocks noGrp="1"/>
          </p:cNvSpPr>
          <p:nvPr>
            <p:ph idx="1"/>
          </p:nvPr>
        </p:nvSpPr>
        <p:spPr/>
        <p:txBody>
          <a:bodyPr>
            <a:normAutofit fontScale="85000" lnSpcReduction="20000"/>
          </a:bodyPr>
          <a:lstStyle/>
          <a:p>
            <a:pPr marL="0" indent="0">
              <a:lnSpc>
                <a:spcPct val="107000"/>
              </a:lnSpc>
              <a:spcAft>
                <a:spcPts val="800"/>
              </a:spcAft>
              <a:buNone/>
            </a:pPr>
            <a:r>
              <a:rPr lang="ru-RU" sz="1900" dirty="0">
                <a:solidFill>
                  <a:srgbClr val="FF0000"/>
                </a:solidFill>
                <a:effectLst/>
                <a:latin typeface="yandex-sans"/>
                <a:ea typeface="Times New Roman" panose="02020603050405020304" pitchFamily="18" charset="0"/>
                <a:cs typeface="Times New Roman" panose="02020603050405020304" pitchFamily="18" charset="0"/>
              </a:rPr>
              <a:t>      </a:t>
            </a:r>
            <a:r>
              <a:rPr lang="ru-RU" sz="1900" b="1" dirty="0">
                <a:solidFill>
                  <a:srgbClr val="FF0000"/>
                </a:solidFill>
                <a:effectLst/>
                <a:latin typeface="yandex-sans"/>
                <a:ea typeface="Times New Roman" panose="02020603050405020304" pitchFamily="18" charset="0"/>
                <a:cs typeface="Times New Roman" panose="02020603050405020304" pitchFamily="18" charset="0"/>
              </a:rPr>
              <a:t>Упражнения блока «Просодика» направлены на коррекцию следующих просодических характеристик речи</a:t>
            </a:r>
          </a:p>
          <a:p>
            <a:pPr>
              <a:lnSpc>
                <a:spcPct val="107000"/>
              </a:lnSpc>
              <a:spcAft>
                <a:spcPts val="800"/>
              </a:spcAft>
            </a:pPr>
            <a:r>
              <a:rPr lang="ru-RU" sz="1900" dirty="0">
                <a:solidFill>
                  <a:srgbClr val="000000"/>
                </a:solidFill>
                <a:effectLst/>
                <a:latin typeface="yandex-sans"/>
                <a:ea typeface="Times New Roman" panose="02020603050405020304" pitchFamily="18" charset="0"/>
                <a:cs typeface="Times New Roman" panose="02020603050405020304" pitchFamily="18" charset="0"/>
              </a:rPr>
              <a:t>- длительность и сила речевого выдоха,</a:t>
            </a:r>
            <a:endParaRPr lang="ru-RU" sz="1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900" dirty="0">
                <a:solidFill>
                  <a:srgbClr val="000000"/>
                </a:solidFill>
                <a:effectLst/>
                <a:latin typeface="yandex-sans"/>
                <a:ea typeface="Times New Roman" panose="02020603050405020304" pitchFamily="18" charset="0"/>
                <a:cs typeface="Times New Roman" panose="02020603050405020304" pitchFamily="18" charset="0"/>
              </a:rPr>
              <a:t>- громкость и тембр голоса,</a:t>
            </a:r>
            <a:endParaRPr lang="ru-RU" sz="1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900" dirty="0">
                <a:solidFill>
                  <a:srgbClr val="000000"/>
                </a:solidFill>
                <a:effectLst/>
                <a:latin typeface="yandex-sans"/>
                <a:ea typeface="Times New Roman" panose="02020603050405020304" pitchFamily="18" charset="0"/>
                <a:cs typeface="Times New Roman" panose="02020603050405020304" pitchFamily="18" charset="0"/>
              </a:rPr>
              <a:t>- темпо-ритмичность,</a:t>
            </a:r>
            <a:endParaRPr lang="ru-RU" sz="1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900" dirty="0">
                <a:solidFill>
                  <a:srgbClr val="000000"/>
                </a:solidFill>
                <a:effectLst/>
                <a:latin typeface="yandex-sans"/>
                <a:ea typeface="Times New Roman" panose="02020603050405020304" pitchFamily="18" charset="0"/>
                <a:cs typeface="Times New Roman" panose="02020603050405020304" pitchFamily="18" charset="0"/>
              </a:rPr>
              <a:t>- интонационная выразительность,</a:t>
            </a:r>
            <a:endParaRPr lang="ru-RU" sz="1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900" dirty="0">
                <a:solidFill>
                  <a:srgbClr val="000000"/>
                </a:solidFill>
                <a:effectLst/>
                <a:latin typeface="yandex-sans"/>
                <a:ea typeface="Times New Roman" panose="02020603050405020304" pitchFamily="18" charset="0"/>
                <a:cs typeface="Times New Roman" panose="02020603050405020304" pitchFamily="18" charset="0"/>
              </a:rPr>
              <a:t>- четкость и разборчивость речи.</a:t>
            </a:r>
            <a:endParaRPr lang="ru-RU" sz="1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ru-RU" sz="1900" b="1" dirty="0">
                <a:solidFill>
                  <a:srgbClr val="FF0000"/>
                </a:solidFill>
                <a:effectLst/>
                <a:latin typeface="yandex-sans"/>
                <a:ea typeface="Times New Roman" panose="02020603050405020304" pitchFamily="18" charset="0"/>
                <a:cs typeface="Times New Roman" panose="02020603050405020304" pitchFamily="18" charset="0"/>
              </a:rPr>
              <a:t>Принцип работы </a:t>
            </a:r>
            <a:r>
              <a:rPr lang="ru-RU" sz="1900" dirty="0">
                <a:solidFill>
                  <a:srgbClr val="000000"/>
                </a:solidFill>
                <a:effectLst/>
                <a:latin typeface="yandex-sans"/>
                <a:ea typeface="Times New Roman" panose="02020603050405020304" pitchFamily="18" charset="0"/>
                <a:cs typeface="Times New Roman" panose="02020603050405020304" pitchFamily="18" charset="0"/>
              </a:rPr>
              <a:t>этого блока основывается на интерактивном общении ребенка и компьютера с использованием микрофона. При этом речевая активность фиксируется микрофоном и представляется на экране компьютера в виде визуальных анимационных картинок. Выбор упражнений, входящих в блок «Просодика», производится из подменю, включающего в себя четыре модуля.</a:t>
            </a:r>
            <a:endParaRPr lang="ru-RU" sz="19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002593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41EAF9-BF97-4754-801B-5A1269DCA6CD}"/>
              </a:ext>
            </a:extLst>
          </p:cNvPr>
          <p:cNvSpPr>
            <a:spLocks noGrp="1"/>
          </p:cNvSpPr>
          <p:nvPr>
            <p:ph type="title"/>
          </p:nvPr>
        </p:nvSpPr>
        <p:spPr/>
        <p:txBody>
          <a:bodyPr>
            <a:normAutofit fontScale="90000"/>
          </a:bodyPr>
          <a:lstStyle/>
          <a:p>
            <a:pPr algn="ctr"/>
            <a:r>
              <a:rPr lang="ru-RU" sz="5300" b="1" dirty="0">
                <a:solidFill>
                  <a:srgbClr val="00B050"/>
                </a:solidFill>
                <a:effectLst/>
                <a:latin typeface="Impact" panose="020B0806030902050204" pitchFamily="34" charset="0"/>
                <a:ea typeface="Times New Roman" panose="02020603050405020304" pitchFamily="18" charset="0"/>
                <a:cs typeface="Times New Roman" panose="02020603050405020304" pitchFamily="18" charset="0"/>
              </a:rPr>
              <a:t>Модуль «Дыхание»</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 name="Объект 2">
            <a:extLst>
              <a:ext uri="{FF2B5EF4-FFF2-40B4-BE49-F238E27FC236}">
                <a16:creationId xmlns:a16="http://schemas.microsoft.com/office/drawing/2014/main" id="{A79D1AA8-A4D2-4A41-B89A-0A294FFE9140}"/>
              </a:ext>
            </a:extLst>
          </p:cNvPr>
          <p:cNvSpPr>
            <a:spLocks noGrp="1"/>
          </p:cNvSpPr>
          <p:nvPr>
            <p:ph idx="1"/>
          </p:nvPr>
        </p:nvSpPr>
        <p:spPr/>
        <p:txBody>
          <a:bodyPr/>
          <a:lstStyle/>
          <a:p>
            <a:pPr marL="0" indent="0" algn="ctr">
              <a:buNone/>
            </a:pPr>
            <a:endParaRPr lang="ru-RU" sz="1800" dirty="0">
              <a:solidFill>
                <a:srgbClr val="000000"/>
              </a:solidFill>
              <a:effectLst/>
              <a:latin typeface="yandex-sans"/>
              <a:ea typeface="Times New Roman" panose="02020603050405020304" pitchFamily="18" charset="0"/>
              <a:cs typeface="Times New Roman" panose="02020603050405020304" pitchFamily="18" charset="0"/>
            </a:endParaRPr>
          </a:p>
          <a:p>
            <a:pPr marL="0" indent="0" algn="ctr">
              <a:buNone/>
            </a:pPr>
            <a:endParaRPr lang="ru-RU" sz="1800" dirty="0">
              <a:solidFill>
                <a:srgbClr val="000000"/>
              </a:solidFill>
              <a:latin typeface="yandex-sans"/>
              <a:ea typeface="Times New Roman" panose="02020603050405020304" pitchFamily="18" charset="0"/>
              <a:cs typeface="Times New Roman" panose="02020603050405020304" pitchFamily="18" charset="0"/>
            </a:endParaRPr>
          </a:p>
          <a:p>
            <a:pPr marL="0" indent="0" algn="ctr">
              <a:buNone/>
            </a:pPr>
            <a:endParaRPr lang="ru-RU" sz="1800" dirty="0">
              <a:solidFill>
                <a:schemeClr val="accent1">
                  <a:lumMod val="50000"/>
                </a:schemeClr>
              </a:solidFill>
              <a:effectLst/>
              <a:latin typeface="yandex-sans"/>
              <a:ea typeface="Times New Roman" panose="02020603050405020304" pitchFamily="18" charset="0"/>
              <a:cs typeface="Times New Roman" panose="02020603050405020304" pitchFamily="18" charset="0"/>
            </a:endParaRPr>
          </a:p>
          <a:p>
            <a:pPr marL="0" indent="0" algn="ctr">
              <a:buNone/>
            </a:pPr>
            <a:r>
              <a:rPr lang="ru-RU" sz="2400" dirty="0">
                <a:solidFill>
                  <a:srgbClr val="000000"/>
                </a:solidFill>
                <a:effectLst/>
                <a:latin typeface="yandex-sans"/>
                <a:ea typeface="Times New Roman" panose="02020603050405020304" pitchFamily="18" charset="0"/>
                <a:cs typeface="Times New Roman" panose="02020603050405020304" pitchFamily="18" charset="0"/>
              </a:rPr>
              <a:t>Упражнения данного модуля позволяют отрабатывать плавный, длительный или короткий, резкий выдох, отслеживать момент включения речевой активности, а так же измерить силу и длительность речевого выдоха и голоса (в относительных единицах и в секундах соответственно).</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5894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7B8487-5EDA-489D-8D1B-AF91B0708322}"/>
              </a:ext>
            </a:extLst>
          </p:cNvPr>
          <p:cNvSpPr>
            <a:spLocks noGrp="1"/>
          </p:cNvSpPr>
          <p:nvPr>
            <p:ph type="title"/>
          </p:nvPr>
        </p:nvSpPr>
        <p:spPr/>
        <p:txBody>
          <a:bodyPr>
            <a:normAutofit/>
          </a:bodyPr>
          <a:lstStyle/>
          <a:p>
            <a:pPr algn="ctr"/>
            <a:r>
              <a:rPr lang="ru-RU" sz="4800" dirty="0">
                <a:solidFill>
                  <a:srgbClr val="00B050"/>
                </a:solidFill>
                <a:effectLst/>
                <a:latin typeface="Impact" panose="020B0806030902050204" pitchFamily="34" charset="0"/>
                <a:ea typeface="Times New Roman" panose="02020603050405020304" pitchFamily="18" charset="0"/>
                <a:cs typeface="Times New Roman" panose="02020603050405020304" pitchFamily="18" charset="0"/>
              </a:rPr>
              <a:t>Модуль «Слитность»</a:t>
            </a:r>
            <a:endParaRPr lang="ru-RU" sz="4800" dirty="0">
              <a:solidFill>
                <a:srgbClr val="00B050"/>
              </a:solidFill>
              <a:latin typeface="Impact" panose="020B0806030902050204" pitchFamily="34" charset="0"/>
            </a:endParaRPr>
          </a:p>
        </p:txBody>
      </p:sp>
      <p:sp>
        <p:nvSpPr>
          <p:cNvPr id="3" name="Объект 2">
            <a:extLst>
              <a:ext uri="{FF2B5EF4-FFF2-40B4-BE49-F238E27FC236}">
                <a16:creationId xmlns:a16="http://schemas.microsoft.com/office/drawing/2014/main" id="{D4A56E5E-D804-44DE-B875-53582AFF8DCB}"/>
              </a:ext>
            </a:extLst>
          </p:cNvPr>
          <p:cNvSpPr>
            <a:spLocks noGrp="1"/>
          </p:cNvSpPr>
          <p:nvPr>
            <p:ph idx="1"/>
          </p:nvPr>
        </p:nvSpPr>
        <p:spPr/>
        <p:txBody>
          <a:bodyPr>
            <a:normAutofit/>
          </a:bodyPr>
          <a:lstStyle/>
          <a:p>
            <a:pPr marL="0" indent="0">
              <a:buNone/>
            </a:pPr>
            <a:r>
              <a:rPr lang="ru-RU" sz="3200" dirty="0">
                <a:solidFill>
                  <a:srgbClr val="000000"/>
                </a:solidFill>
                <a:effectLst/>
                <a:latin typeface="yandex-sans"/>
                <a:ea typeface="Times New Roman" panose="02020603050405020304" pitchFamily="18" charset="0"/>
                <a:cs typeface="Times New Roman" panose="02020603050405020304" pitchFamily="18" charset="0"/>
              </a:rPr>
              <a:t>Упражнения этого модуля позволяют работать над четкостью и разборчивостью речи ребенка на основе фраз, силой и длительностью выдоха и голоса на основе речевого выдоха без фонации, с фонацией – на материале гласных и согласных звуков, отрабатывать слитное произнесение звуков, слогов, слов и фраз.</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8726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E728A0-2D90-47B6-8CAE-BD3608975821}"/>
              </a:ext>
            </a:extLst>
          </p:cNvPr>
          <p:cNvSpPr>
            <a:spLocks noGrp="1"/>
          </p:cNvSpPr>
          <p:nvPr>
            <p:ph type="title"/>
          </p:nvPr>
        </p:nvSpPr>
        <p:spPr/>
        <p:txBody>
          <a:bodyPr>
            <a:normAutofit/>
          </a:bodyPr>
          <a:lstStyle/>
          <a:p>
            <a:pPr algn="ctr"/>
            <a:r>
              <a:rPr lang="ru-RU" sz="4800" dirty="0">
                <a:solidFill>
                  <a:srgbClr val="00B050"/>
                </a:solidFill>
                <a:effectLst/>
                <a:ea typeface="Times New Roman" panose="02020603050405020304" pitchFamily="18" charset="0"/>
                <a:cs typeface="Times New Roman" panose="02020603050405020304" pitchFamily="18" charset="0"/>
              </a:rPr>
              <a:t>Модуль «Ритм»</a:t>
            </a:r>
            <a:endParaRPr lang="ru-RU" sz="4800" dirty="0">
              <a:solidFill>
                <a:srgbClr val="00B050"/>
              </a:solidFill>
            </a:endParaRPr>
          </a:p>
        </p:txBody>
      </p:sp>
      <p:sp>
        <p:nvSpPr>
          <p:cNvPr id="3" name="Объект 2">
            <a:extLst>
              <a:ext uri="{FF2B5EF4-FFF2-40B4-BE49-F238E27FC236}">
                <a16:creationId xmlns:a16="http://schemas.microsoft.com/office/drawing/2014/main" id="{9355BD63-7823-406C-B9D4-7BDD48137120}"/>
              </a:ext>
            </a:extLst>
          </p:cNvPr>
          <p:cNvSpPr>
            <a:spLocks noGrp="1"/>
          </p:cNvSpPr>
          <p:nvPr>
            <p:ph idx="1"/>
          </p:nvPr>
        </p:nvSpPr>
        <p:spPr/>
        <p:txBody>
          <a:bodyPr>
            <a:normAutofit/>
          </a:bodyPr>
          <a:lstStyle/>
          <a:p>
            <a:pPr marL="0" indent="0">
              <a:buNone/>
            </a:pPr>
            <a:r>
              <a:rPr lang="ru-RU" sz="3600" dirty="0">
                <a:solidFill>
                  <a:srgbClr val="000000"/>
                </a:solidFill>
                <a:effectLst/>
                <a:latin typeface="yandex-sans"/>
                <a:ea typeface="Times New Roman" panose="02020603050405020304" pitchFamily="18" charset="0"/>
                <a:cs typeface="Times New Roman" panose="02020603050405020304" pitchFamily="18" charset="0"/>
              </a:rPr>
              <a:t>Упражнения модуля «Ритм» позволяют работать над ритмической и слоговой структурой слова, а так же над четкостью и разборчивостью речи ребенка.</a:t>
            </a:r>
            <a:endParaRPr lang="ru-RU"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1497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1917A7-8872-400B-B2CB-FAD8DDC5A255}"/>
              </a:ext>
            </a:extLst>
          </p:cNvPr>
          <p:cNvSpPr>
            <a:spLocks noGrp="1"/>
          </p:cNvSpPr>
          <p:nvPr>
            <p:ph type="title"/>
          </p:nvPr>
        </p:nvSpPr>
        <p:spPr/>
        <p:txBody>
          <a:bodyPr>
            <a:normAutofit/>
          </a:bodyPr>
          <a:lstStyle/>
          <a:p>
            <a:pPr algn="ctr"/>
            <a:r>
              <a:rPr lang="ru-RU" sz="4800" dirty="0">
                <a:solidFill>
                  <a:srgbClr val="00B050"/>
                </a:solidFill>
                <a:effectLst/>
                <a:ea typeface="Times New Roman" panose="02020603050405020304" pitchFamily="18" charset="0"/>
                <a:cs typeface="Times New Roman" panose="02020603050405020304" pitchFamily="18" charset="0"/>
              </a:rPr>
              <a:t>Модуль «Высота и тембр»</a:t>
            </a:r>
            <a:endParaRPr lang="ru-RU" sz="4800" dirty="0">
              <a:solidFill>
                <a:srgbClr val="00B050"/>
              </a:solidFill>
            </a:endParaRPr>
          </a:p>
        </p:txBody>
      </p:sp>
      <p:sp>
        <p:nvSpPr>
          <p:cNvPr id="3" name="Объект 2">
            <a:extLst>
              <a:ext uri="{FF2B5EF4-FFF2-40B4-BE49-F238E27FC236}">
                <a16:creationId xmlns:a16="http://schemas.microsoft.com/office/drawing/2014/main" id="{0E67F7A7-3386-4730-BA9F-227486D877EF}"/>
              </a:ext>
            </a:extLst>
          </p:cNvPr>
          <p:cNvSpPr>
            <a:spLocks noGrp="1"/>
          </p:cNvSpPr>
          <p:nvPr>
            <p:ph idx="1"/>
          </p:nvPr>
        </p:nvSpPr>
        <p:spPr/>
        <p:txBody>
          <a:bodyPr>
            <a:noAutofit/>
          </a:bodyPr>
          <a:lstStyle/>
          <a:p>
            <a:pPr marL="0" indent="0">
              <a:buNone/>
            </a:pPr>
            <a:r>
              <a:rPr lang="ru-RU" sz="2400" dirty="0">
                <a:solidFill>
                  <a:srgbClr val="000000"/>
                </a:solidFill>
                <a:effectLst/>
                <a:latin typeface="yandex-sans"/>
                <a:ea typeface="Times New Roman" panose="02020603050405020304" pitchFamily="18" charset="0"/>
                <a:cs typeface="Times New Roman" panose="02020603050405020304" pitchFamily="18" charset="0"/>
              </a:rPr>
              <a:t>В этом модуле компьютерная логопедическая программа «Игры для Тигры» позволяет визуально зафиксировать и измерить частотные характеристики речи с целью дальнейшей коррекции в упражнениях данного модуля, а так же выбрать приемлемый </a:t>
            </a:r>
            <a:r>
              <a:rPr lang="ru-RU" sz="2400" dirty="0" err="1">
                <a:solidFill>
                  <a:srgbClr val="000000"/>
                </a:solidFill>
                <a:effectLst/>
                <a:latin typeface="yandex-sans"/>
                <a:ea typeface="Times New Roman" panose="02020603050405020304" pitchFamily="18" charset="0"/>
                <a:cs typeface="Times New Roman" panose="02020603050405020304" pitchFamily="18" charset="0"/>
              </a:rPr>
              <a:t>тембральный</a:t>
            </a:r>
            <a:r>
              <a:rPr lang="ru-RU" sz="2400" dirty="0">
                <a:solidFill>
                  <a:srgbClr val="000000"/>
                </a:solidFill>
                <a:effectLst/>
                <a:latin typeface="yandex-sans"/>
                <a:ea typeface="Times New Roman" panose="02020603050405020304" pitchFamily="18" charset="0"/>
                <a:cs typeface="Times New Roman" panose="02020603050405020304" pitchFamily="18" charset="0"/>
              </a:rPr>
              <a:t> диапазон речи у ребенка с нарушениями фонации. Упражнения данного модуля так же позволяют построить вокальные задания для развития голосового аппарата ребенка. Этому способствует работа над речевым выдохом, высотой и длительностью голоса. Работа над упражнениями данного модуля строится на основе отдельных звуков, их комплексов, слогов, слов, фраз.</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54235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0CD175-480D-49D3-B0CD-414EA1897088}"/>
              </a:ext>
            </a:extLst>
          </p:cNvPr>
          <p:cNvSpPr>
            <a:spLocks noGrp="1"/>
          </p:cNvSpPr>
          <p:nvPr>
            <p:ph type="title"/>
          </p:nvPr>
        </p:nvSpPr>
        <p:spPr/>
        <p:txBody>
          <a:bodyPr>
            <a:normAutofit fontScale="90000"/>
          </a:bodyPr>
          <a:lstStyle/>
          <a:p>
            <a:pPr algn="ctr"/>
            <a:r>
              <a:rPr lang="ru-RU" sz="5400" dirty="0">
                <a:solidFill>
                  <a:srgbClr val="000000"/>
                </a:solidFill>
                <a:effectLst/>
                <a:ea typeface="Times New Roman" panose="02020603050405020304" pitchFamily="18" charset="0"/>
                <a:cs typeface="Times New Roman" panose="02020603050405020304" pitchFamily="18" charset="0"/>
              </a:rPr>
              <a:t>Блок «Звукопроизношение»</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 name="Объект 2">
            <a:extLst>
              <a:ext uri="{FF2B5EF4-FFF2-40B4-BE49-F238E27FC236}">
                <a16:creationId xmlns:a16="http://schemas.microsoft.com/office/drawing/2014/main" id="{8E6190EF-0B20-4DC8-A750-5FB21031A567}"/>
              </a:ext>
            </a:extLst>
          </p:cNvPr>
          <p:cNvSpPr>
            <a:spLocks noGrp="1"/>
          </p:cNvSpPr>
          <p:nvPr>
            <p:ph idx="1"/>
          </p:nvPr>
        </p:nvSpPr>
        <p:spPr/>
        <p:txBody>
          <a:bodyPr/>
          <a:lstStyle/>
          <a:p>
            <a:pPr marL="0" indent="0">
              <a:buNone/>
            </a:pPr>
            <a:r>
              <a:rPr lang="ru-RU" sz="3200" dirty="0">
                <a:solidFill>
                  <a:srgbClr val="000000"/>
                </a:solidFill>
                <a:effectLst/>
                <a:latin typeface="yandex-sans"/>
                <a:ea typeface="Times New Roman" panose="02020603050405020304" pitchFamily="18" charset="0"/>
                <a:cs typeface="Times New Roman" panose="02020603050405020304" pitchFamily="18" charset="0"/>
              </a:rPr>
              <a:t>Работа с упражнениями блока «Звукопроизношение» позволяет развивать эфферентное (развитие моторных свойств органов артикуляции) и афферентное двигательное звено речевой системы.</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117310898"/>
      </p:ext>
    </p:extLst>
  </p:cSld>
  <p:clrMapOvr>
    <a:masterClrMapping/>
  </p:clrMapOvr>
</p:sld>
</file>

<file path=ppt/theme/theme1.xml><?xml version="1.0" encoding="utf-8"?>
<a:theme xmlns:a="http://schemas.openxmlformats.org/drawingml/2006/main" name="Эмблема">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TM10001106[[fn=Эмблема]]</Template>
  <TotalTime>39</TotalTime>
  <Words>969</Words>
  <Application>Microsoft Office PowerPoint</Application>
  <PresentationFormat>Широкоэкранный</PresentationFormat>
  <Paragraphs>52</Paragraphs>
  <Slides>24</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24</vt:i4>
      </vt:variant>
    </vt:vector>
  </HeadingPairs>
  <TitlesOfParts>
    <vt:vector size="32" baseType="lpstr">
      <vt:lpstr>Arial</vt:lpstr>
      <vt:lpstr>Calibri</vt:lpstr>
      <vt:lpstr>Corbel</vt:lpstr>
      <vt:lpstr>Gill Sans MT</vt:lpstr>
      <vt:lpstr>Impact</vt:lpstr>
      <vt:lpstr>Times New Roman</vt:lpstr>
      <vt:lpstr>yandex-sans</vt:lpstr>
      <vt:lpstr>Эмблема</vt:lpstr>
      <vt:lpstr>Компьютерная логопедическая программа “Игры для Тигры” </vt:lpstr>
      <vt:lpstr>Назначение</vt:lpstr>
      <vt:lpstr>4 блока программы</vt:lpstr>
      <vt:lpstr>Блок «ПРОСОДИКА»</vt:lpstr>
      <vt:lpstr>Модуль «Дыхание» </vt:lpstr>
      <vt:lpstr>Модуль «Слитность»</vt:lpstr>
      <vt:lpstr>Модуль «Ритм»</vt:lpstr>
      <vt:lpstr>Модуль «Высота и тембр»</vt:lpstr>
      <vt:lpstr>Блок «Звукопроизношение» </vt:lpstr>
      <vt:lpstr>Блок «Фонематика»</vt:lpstr>
      <vt:lpstr>Модуль «Звуки»</vt:lpstr>
      <vt:lpstr>Модуль «Слова»</vt:lpstr>
      <vt:lpstr>Модуль «Анализ»</vt:lpstr>
      <vt:lpstr>Модуль «Синтез»</vt:lpstr>
      <vt:lpstr>Блок «Лексика»</vt:lpstr>
      <vt:lpstr>Модуль «Слова»</vt:lpstr>
      <vt:lpstr>Модуль «Словосочетания»</vt:lpstr>
      <vt:lpstr>Модуль «Валентность»</vt:lpstr>
      <vt:lpstr>Программа «Игры для Тигры» предусматривает возможность индивидуальной настройки параметров, соответствующих настоящему уровню и зоне ближайшего развития ребёнка. </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Компьютерная логопедическая программа “Игры для Тигры”</dc:title>
  <dc:creator>Александра Квасникова</dc:creator>
  <cp:lastModifiedBy>Александра Квасникова</cp:lastModifiedBy>
  <cp:revision>9</cp:revision>
  <dcterms:created xsi:type="dcterms:W3CDTF">2021-03-29T22:03:20Z</dcterms:created>
  <dcterms:modified xsi:type="dcterms:W3CDTF">2024-06-14T02:37:52Z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312318</vt:lpwstr>
  </property>
  <property fmtid="{D5CDD505-2E9C-101B-9397-08002B2CF9AE}" pid="3" name="NXPowerLiteSettings">
    <vt:lpwstr>C7000400038000</vt:lpwstr>
  </property>
  <property fmtid="{D5CDD505-2E9C-101B-9397-08002B2CF9AE}" pid="4" name="NXPowerLiteVersion">
    <vt:lpwstr>S9.0.3</vt:lpwstr>
  </property>
</Properties>
</file>