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61EC3B0-DFB6-46AB-B885-45E540CC8792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90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45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99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42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12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3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05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8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58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12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41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CF59E-DF26-479A-B148-4FBB1B76484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AC93D-D6A2-4CA9-8BCE-B7DCD1933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76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856984" cy="1470025"/>
          </a:xfrm>
        </p:spPr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FF0000"/>
                </a:solidFill>
                <a:latin typeface="+mn-lt"/>
              </a:rPr>
              <a:t>Инфинитив </a:t>
            </a:r>
            <a:r>
              <a:rPr lang="ru-RU" sz="3200" b="1" i="1" dirty="0" err="1">
                <a:solidFill>
                  <a:srgbClr val="FF0000"/>
                </a:solidFill>
                <a:latin typeface="+mn-lt"/>
              </a:rPr>
              <a:t>vs</a:t>
            </a:r>
            <a:r>
              <a:rPr lang="ru-RU" sz="3200" b="1" i="1" dirty="0">
                <a:solidFill>
                  <a:srgbClr val="FF0000"/>
                </a:solidFill>
                <a:latin typeface="+mn-lt"/>
              </a:rPr>
              <a:t>. Герундий: когда что использовать</a:t>
            </a:r>
            <a:r>
              <a:rPr lang="ru-RU" sz="3200" b="1" i="1" dirty="0" smtClean="0">
                <a:solidFill>
                  <a:srgbClr val="FF0000"/>
                </a:solidFill>
                <a:latin typeface="+mn-lt"/>
              </a:rPr>
              <a:t>?</a:t>
            </a:r>
            <a:endParaRPr lang="ru-RU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856984" cy="4298032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Цели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урока: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l"/>
            <a:r>
              <a:rPr lang="ru-RU" sz="2600" i="1" dirty="0" smtClean="0">
                <a:solidFill>
                  <a:srgbClr val="C00000"/>
                </a:solidFill>
              </a:rPr>
              <a:t> !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   Вспомнить, что такое инфинитив и герундий</a:t>
            </a:r>
          </a:p>
          <a:p>
            <a:pPr lvl="1" algn="l"/>
            <a:r>
              <a:rPr lang="ru-RU" sz="2600" i="1" dirty="0" smtClean="0">
                <a:solidFill>
                  <a:srgbClr val="C00000"/>
                </a:solidFill>
                <a:sym typeface="Wingdings"/>
              </a:rPr>
              <a:t>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  <a:sym typeface="Wingdings"/>
              </a:rPr>
              <a:t>  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Узнать 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глаголы, требующие </a:t>
            </a:r>
            <a:r>
              <a:rPr lang="ru-RU" sz="2600" b="1" i="1" dirty="0">
                <a:solidFill>
                  <a:schemeClr val="accent6">
                    <a:lumMod val="75000"/>
                  </a:schemeClr>
                </a:solidFill>
              </a:rPr>
              <a:t>инфинитива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 (</a:t>
            </a:r>
            <a:r>
              <a:rPr lang="ru-RU" sz="2600" i="1" dirty="0" err="1">
                <a:solidFill>
                  <a:schemeClr val="accent6">
                    <a:lumMod val="75000"/>
                  </a:schemeClr>
                </a:solidFill>
              </a:rPr>
              <a:t>to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 V).</a:t>
            </a:r>
          </a:p>
          <a:p>
            <a:pPr lvl="1" algn="l"/>
            <a:r>
              <a:rPr lang="ru-RU" sz="2400" dirty="0" smtClean="0">
                <a:solidFill>
                  <a:srgbClr val="C00000"/>
                </a:solidFill>
              </a:rPr>
              <a:t>✍</a:t>
            </a:r>
            <a:r>
              <a:rPr lang="ru-RU" sz="2400" dirty="0" smtClean="0"/>
              <a:t> 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Запомнить 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глаголы, требующие </a:t>
            </a:r>
            <a:r>
              <a:rPr lang="ru-RU" sz="2600" b="1" i="1" dirty="0">
                <a:solidFill>
                  <a:schemeClr val="accent6">
                    <a:lumMod val="75000"/>
                  </a:schemeClr>
                </a:solidFill>
              </a:rPr>
              <a:t>герундия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 (V-</a:t>
            </a:r>
            <a:r>
              <a:rPr lang="ru-RU" sz="2600" i="1" dirty="0" err="1">
                <a:solidFill>
                  <a:schemeClr val="accent6">
                    <a:lumMod val="75000"/>
                  </a:schemeClr>
                </a:solidFill>
              </a:rPr>
              <a:t>ing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 lvl="1" algn="l"/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     Научиться </a:t>
            </a: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</a:rPr>
              <a:t>использовать их в речи.</a:t>
            </a:r>
          </a:p>
          <a:p>
            <a:endParaRPr lang="ru-RU" sz="2000" b="1" i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sz="2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0" name="Скругленная прямоугольная выноска 29"/>
          <p:cNvSpPr/>
          <p:nvPr/>
        </p:nvSpPr>
        <p:spPr>
          <a:xfrm>
            <a:off x="544014" y="3976971"/>
            <a:ext cx="432048" cy="216024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29" y="260648"/>
            <a:ext cx="8928992" cy="147002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Давайте обсудим, что вы любите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ненавидите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планируете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хотите сделать.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988840"/>
            <a:ext cx="7056784" cy="4104456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 prefer </a:t>
            </a:r>
            <a:r>
              <a:rPr lang="en-US" sz="2400" b="1" i="1" dirty="0" smtClean="0">
                <a:solidFill>
                  <a:schemeClr val="accent3">
                    <a:lumMod val="50000"/>
                  </a:schemeClr>
                </a:solidFill>
              </a:rPr>
              <a:t>playing computer games.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 like…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 hate…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 plan…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 want…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16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88424" cy="1470025"/>
          </a:xfrm>
        </p:spPr>
        <p:txBody>
          <a:bodyPr>
            <a:normAutofit/>
          </a:bodyPr>
          <a:lstStyle/>
          <a:p>
            <a:r>
              <a:rPr lang="ru-RU" sz="3200" b="1" kern="1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Arial"/>
              </a:rPr>
              <a:t>Закончите предложения, используя инфинитив или герундий.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558438"/>
              </p:ext>
            </p:extLst>
          </p:nvPr>
        </p:nvGraphicFramePr>
        <p:xfrm>
          <a:off x="611560" y="2348880"/>
          <a:ext cx="7704856" cy="1944216"/>
        </p:xfrm>
        <a:graphic>
          <a:graphicData uri="http://schemas.openxmlformats.org/drawingml/2006/table">
            <a:tbl>
              <a:tblPr firstRow="1" firstCol="1" bandRow="1"/>
              <a:tblGrid>
                <a:gridCol w="3957586"/>
                <a:gridCol w="3747270"/>
              </a:tblGrid>
              <a:tr h="1421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Парная работа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04" marR="49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04" marR="49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4209">
                <a:tc>
                  <a:txBody>
                    <a:bodyPr/>
                    <a:lstStyle/>
                    <a:p>
                      <a:pPr marL="1079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342900" algn="l"/>
                        </a:tabLst>
                      </a:pPr>
                      <a:r>
                        <a:rPr lang="ru-RU" sz="200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</a:t>
                      </a:r>
                      <a:r>
                        <a:rPr lang="ru-RU" sz="20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plan</a:t>
                      </a:r>
                      <a:r>
                        <a:rPr lang="ru-RU" sz="20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 .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342900" algn="l"/>
                        </a:tabLst>
                      </a:pPr>
                      <a:r>
                        <a:rPr lang="ru-RU" sz="200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She</a:t>
                      </a:r>
                      <a:r>
                        <a:rPr lang="ru-RU" sz="20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likes</a:t>
                      </a:r>
                      <a:r>
                        <a:rPr lang="ru-RU" sz="20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 .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1441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04" marR="49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342900" algn="l"/>
                        </a:tabLst>
                      </a:pPr>
                      <a:r>
                        <a:rPr lang="ru-RU" sz="200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ru-RU" sz="20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prefer</a:t>
                      </a:r>
                      <a:r>
                        <a:rPr lang="ru-RU" sz="20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________.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342900" algn="l"/>
                        </a:tabLst>
                      </a:pPr>
                      <a:r>
                        <a:rPr lang="ru-RU" sz="2000" i="0" dirty="0" err="1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Symbol"/>
                        </a:rPr>
                        <a:t>They</a:t>
                      </a:r>
                      <a:r>
                        <a:rPr lang="ru-RU" sz="2000" i="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Symbol"/>
                        </a:rPr>
                        <a:t> </a:t>
                      </a:r>
                      <a:r>
                        <a:rPr lang="en-US" sz="2000" i="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Symbol"/>
                        </a:rPr>
                        <a:t>want</a:t>
                      </a:r>
                      <a:r>
                        <a:rPr lang="ru-RU" sz="2000" i="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Symbol"/>
                        </a:rPr>
                        <a:t> </a:t>
                      </a:r>
                      <a:r>
                        <a:rPr lang="ru-RU" sz="20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Symbol"/>
                        </a:rPr>
                        <a:t>________ .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49804" marR="49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08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Повторение </a:t>
            </a:r>
            <a:r>
              <a:rPr lang="ru-RU" sz="4000" b="1" dirty="0" smtClean="0">
                <a:solidFill>
                  <a:srgbClr val="FF0000"/>
                </a:solidFill>
              </a:rPr>
              <a:t>правил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8136904" cy="5544616"/>
          </a:xfrm>
        </p:spPr>
        <p:txBody>
          <a:bodyPr>
            <a:noAutofit/>
          </a:bodyPr>
          <a:lstStyle/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</a:t>
            </a:r>
            <a:r>
              <a:rPr lang="ru-RU" sz="1800" i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1800" b="1" i="1" dirty="0" err="1">
                <a:solidFill>
                  <a:schemeClr val="accent4">
                    <a:lumMod val="75000"/>
                  </a:schemeClr>
                </a:solidFill>
              </a:rPr>
              <a:t>enjoy</a:t>
            </a:r>
            <a:r>
              <a:rPr lang="ru-RU" sz="1800" i="1" dirty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ru-RU" sz="1800" dirty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ru-RU" sz="1800" b="1" i="1" dirty="0" err="1">
                <a:solidFill>
                  <a:schemeClr val="accent4">
                    <a:lumMod val="75000"/>
                  </a:schemeClr>
                </a:solidFill>
              </a:rPr>
              <a:t>want</a:t>
            </a:r>
            <a:r>
              <a:rPr lang="ru-RU" sz="1800" i="1" dirty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w</a:t>
            </a:r>
            <a:r>
              <a:rPr lang="en-US" sz="1800" b="1" i="1" dirty="0" err="1" smtClean="0">
                <a:solidFill>
                  <a:schemeClr val="accent4">
                    <a:lumMod val="75000"/>
                  </a:schemeClr>
                </a:solidFill>
              </a:rPr>
              <a:t>ould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 love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deny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plan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like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w</a:t>
            </a:r>
            <a:r>
              <a:rPr lang="en-US" sz="1800" b="1" i="1" dirty="0" err="1" smtClean="0">
                <a:solidFill>
                  <a:schemeClr val="accent4">
                    <a:lumMod val="75000"/>
                  </a:schemeClr>
                </a:solidFill>
              </a:rPr>
              <a:t>ould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 like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would prefer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decide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fancy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avoid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hope 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love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После 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</a:rPr>
              <a:t>hate</a:t>
            </a:r>
            <a:r>
              <a:rPr lang="ru-RU" sz="1800" i="1" dirty="0" smtClean="0">
                <a:solidFill>
                  <a:schemeClr val="accent4">
                    <a:lumMod val="75000"/>
                  </a:schemeClr>
                </a:solidFill>
              </a:rPr>
              <a:t> — только ____?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 .</a:t>
            </a: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 algn="l"/>
            <a:endParaRPr lang="ru-RU" sz="1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Рефлексия: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800" i="1" dirty="0">
                <a:solidFill>
                  <a:schemeClr val="accent2">
                    <a:lumMod val="75000"/>
                  </a:schemeClr>
                </a:solidFill>
              </a:rPr>
              <a:t>Что было сложным?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 (опрос класса).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767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Домашнее задание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7992888" cy="3793976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Учить глаголы.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Составить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10 предложений с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to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V / V-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ing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Напишите 5 предложений о своих предпочтениях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340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8179724" cy="1470025"/>
          </a:xfrm>
        </p:spPr>
        <p:txBody>
          <a:bodyPr>
            <a:normAutofit fontScale="90000"/>
          </a:bodyPr>
          <a:lstStyle/>
          <a:p>
            <a:r>
              <a:rPr lang="ru-RU" sz="3100" b="1" dirty="0" err="1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  <a:t>Деятельностная</a:t>
            </a: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  <a:t> схема нахождения инфинитива и герундия в предложении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D156196-7099-BCFF-BAD6-3DF4B25A8F90}"/>
              </a:ext>
            </a:extLst>
          </p:cNvPr>
          <p:cNvSpPr txBox="1"/>
          <p:nvPr/>
        </p:nvSpPr>
        <p:spPr>
          <a:xfrm>
            <a:off x="3525277" y="2288347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69999EF-0A31-1820-156F-2D27716E1342}"/>
              </a:ext>
            </a:extLst>
          </p:cNvPr>
          <p:cNvSpPr txBox="1"/>
          <p:nvPr/>
        </p:nvSpPr>
        <p:spPr>
          <a:xfrm>
            <a:off x="3525277" y="2864411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67CB519-B028-EFC6-7B3C-47D8BCDFE5B0}"/>
              </a:ext>
            </a:extLst>
          </p:cNvPr>
          <p:cNvSpPr txBox="1"/>
          <p:nvPr/>
        </p:nvSpPr>
        <p:spPr>
          <a:xfrm>
            <a:off x="2260466" y="3481125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V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55792ED-739F-B972-E437-9C5556D30099}"/>
              </a:ext>
            </a:extLst>
          </p:cNvPr>
          <p:cNvSpPr txBox="1"/>
          <p:nvPr/>
        </p:nvSpPr>
        <p:spPr>
          <a:xfrm>
            <a:off x="4929433" y="3469237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V-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2995879-D4B4-A4E2-F0EF-C6E07970B0D6}"/>
              </a:ext>
            </a:extLst>
          </p:cNvPr>
          <p:cNvSpPr txBox="1"/>
          <p:nvPr/>
        </p:nvSpPr>
        <p:spPr>
          <a:xfrm>
            <a:off x="2223185" y="4148667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infinitive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9670BA5-3FC1-3AB4-D46B-0C916427F4B6}"/>
              </a:ext>
            </a:extLst>
          </p:cNvPr>
          <p:cNvSpPr txBox="1"/>
          <p:nvPr/>
        </p:nvSpPr>
        <p:spPr>
          <a:xfrm>
            <a:off x="4929433" y="4092359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the gerund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xmlns="" id="{A8C6168D-CF3C-27AB-5D83-C475596F873F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4425377" y="2657679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B4FDEC35-CEB7-0026-B7A9-C56B3601B4BC}"/>
              </a:ext>
            </a:extLst>
          </p:cNvPr>
          <p:cNvCxnSpPr>
            <a:cxnSpLocks/>
          </p:cNvCxnSpPr>
          <p:nvPr/>
        </p:nvCxnSpPr>
        <p:spPr>
          <a:xfrm flipH="1">
            <a:off x="3085957" y="3245631"/>
            <a:ext cx="1332148" cy="2354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EDBB4B55-950B-A915-3108-43EFE5A7CCE8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4425377" y="3233743"/>
            <a:ext cx="1404156" cy="2354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FEF480F9-746E-CE07-1C89-755B825624B5}"/>
              </a:ext>
            </a:extLst>
          </p:cNvPr>
          <p:cNvCxnSpPr/>
          <p:nvPr/>
        </p:nvCxnSpPr>
        <p:spPr>
          <a:xfrm>
            <a:off x="3137427" y="3941935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xmlns="" id="{BFF4F60D-5805-F916-7C1D-CEA306522741}"/>
              </a:ext>
            </a:extLst>
          </p:cNvPr>
          <p:cNvCxnSpPr/>
          <p:nvPr/>
        </p:nvCxnSpPr>
        <p:spPr>
          <a:xfrm>
            <a:off x="5865537" y="3838569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69DAC2DD-3AAA-17FF-64A2-B7B0FA25BF6A}"/>
              </a:ext>
            </a:extLst>
          </p:cNvPr>
          <p:cNvGrpSpPr/>
          <p:nvPr/>
        </p:nvGrpSpPr>
        <p:grpSpPr>
          <a:xfrm>
            <a:off x="3057225" y="2288347"/>
            <a:ext cx="306034" cy="369332"/>
            <a:chOff x="3900206" y="3604374"/>
            <a:chExt cx="306034" cy="369332"/>
          </a:xfrm>
        </p:grpSpPr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xmlns="" id="{4CA168D3-15F4-0CA2-B47C-45F8A19A2ED4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59E1D3C5-D860-8557-E49F-80033F27B4C9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  <a:endParaRPr lang="ru-RU" b="1" dirty="0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2FBCA1EA-9F5C-5514-725F-E2F804F7CA7D}"/>
              </a:ext>
            </a:extLst>
          </p:cNvPr>
          <p:cNvGrpSpPr/>
          <p:nvPr/>
        </p:nvGrpSpPr>
        <p:grpSpPr>
          <a:xfrm>
            <a:off x="3094506" y="2850030"/>
            <a:ext cx="306034" cy="369332"/>
            <a:chOff x="3900206" y="3604374"/>
            <a:chExt cx="306034" cy="369332"/>
          </a:xfrm>
        </p:grpSpPr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xmlns="" id="{7D9C8724-9415-76E6-16C0-84AA927E41A6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8E21498F-2FF7-C2A1-A47B-2394D76F2609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2</a:t>
              </a:r>
              <a:endParaRPr lang="ru-RU" b="1" dirty="0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xmlns="" id="{D205FBE2-FF05-6255-50EF-02F9B2A59535}"/>
              </a:ext>
            </a:extLst>
          </p:cNvPr>
          <p:cNvGrpSpPr/>
          <p:nvPr/>
        </p:nvGrpSpPr>
        <p:grpSpPr>
          <a:xfrm>
            <a:off x="4265088" y="3440475"/>
            <a:ext cx="306034" cy="369332"/>
            <a:chOff x="3900206" y="3604374"/>
            <a:chExt cx="306034" cy="369332"/>
          </a:xfrm>
        </p:grpSpPr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xmlns="" id="{41A3AFD3-549F-BE4D-F6EB-FA71EC2EAECC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F2315E4C-B90F-DE55-BADB-FDE4CF73ED7F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3</a:t>
              </a:r>
              <a:endParaRPr lang="ru-RU" b="1" dirty="0"/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xmlns="" id="{06BD755D-A890-1DB6-83FC-B2911CFF706D}"/>
              </a:ext>
            </a:extLst>
          </p:cNvPr>
          <p:cNvGrpSpPr/>
          <p:nvPr/>
        </p:nvGrpSpPr>
        <p:grpSpPr>
          <a:xfrm>
            <a:off x="4272360" y="4049400"/>
            <a:ext cx="306034" cy="369332"/>
            <a:chOff x="3900206" y="3604374"/>
            <a:chExt cx="306034" cy="369332"/>
          </a:xfrm>
        </p:grpSpPr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xmlns="" id="{380AD694-79A4-8B84-F992-4441DC109299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CAD90E17-B89A-2554-E20E-C55EFE48D442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4</a:t>
              </a:r>
              <a:endParaRPr lang="ru-RU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9162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008" y="260648"/>
            <a:ext cx="8928992" cy="1470025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  <a:t>Деятельностная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  <a:t> схема использования инфинитива и герундия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Droid Sans Fallback"/>
              </a:rPr>
              <a:t>после различных глаголов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BFD88A79-BE75-0FEF-C0C8-1EF1BCE827D4}"/>
              </a:ext>
            </a:extLst>
          </p:cNvPr>
          <p:cNvSpPr txBox="1"/>
          <p:nvPr/>
        </p:nvSpPr>
        <p:spPr>
          <a:xfrm>
            <a:off x="3640200" y="1588714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FE14F23-917F-8EE7-5F9C-AEF63F4F933A}"/>
              </a:ext>
            </a:extLst>
          </p:cNvPr>
          <p:cNvSpPr txBox="1"/>
          <p:nvPr/>
        </p:nvSpPr>
        <p:spPr>
          <a:xfrm>
            <a:off x="2192745" y="3443936"/>
            <a:ext cx="210486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ould like to do, want to do, decide to do, agree to do, hope to do, plan to do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3A086D29-F4B1-22E6-9443-D1F859649629}"/>
              </a:ext>
            </a:extLst>
          </p:cNvPr>
          <p:cNvSpPr txBox="1"/>
          <p:nvPr/>
        </p:nvSpPr>
        <p:spPr>
          <a:xfrm>
            <a:off x="5085256" y="3457148"/>
            <a:ext cx="1800200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V-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ike doing, hate doing, prefer doing, avoid doing, deny doing, enjoy doing, fancy doing</a:t>
            </a:r>
            <a:endParaRPr lang="ru-RU" sz="1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5FADB07A-3C10-432B-3DFB-FC32B92E2C91}"/>
              </a:ext>
            </a:extLst>
          </p:cNvPr>
          <p:cNvSpPr txBox="1"/>
          <p:nvPr/>
        </p:nvSpPr>
        <p:spPr>
          <a:xfrm>
            <a:off x="2302781" y="2908378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infinitive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90131CC-EEB4-A6E4-92B3-A8460381B52F}"/>
              </a:ext>
            </a:extLst>
          </p:cNvPr>
          <p:cNvSpPr txBox="1"/>
          <p:nvPr/>
        </p:nvSpPr>
        <p:spPr>
          <a:xfrm>
            <a:off x="5085256" y="2903150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the gerund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xmlns="" id="{8AEAFA09-25A7-7FD7-CCAF-3475E8EAE1AC}"/>
              </a:ext>
            </a:extLst>
          </p:cNvPr>
          <p:cNvCxnSpPr>
            <a:cxnSpLocks/>
          </p:cNvCxnSpPr>
          <p:nvPr/>
        </p:nvCxnSpPr>
        <p:spPr>
          <a:xfrm flipH="1">
            <a:off x="3189645" y="1959509"/>
            <a:ext cx="1332148" cy="2354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xmlns="" id="{E3AFA267-5822-B603-84A5-19DE082EC894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540300" y="1958046"/>
            <a:ext cx="1385649" cy="2369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xmlns="" id="{EEBE2649-6BB9-8B44-7FA9-93F8C1C27810}"/>
              </a:ext>
            </a:extLst>
          </p:cNvPr>
          <p:cNvCxnSpPr>
            <a:cxnSpLocks/>
          </p:cNvCxnSpPr>
          <p:nvPr/>
        </p:nvCxnSpPr>
        <p:spPr>
          <a:xfrm>
            <a:off x="3186501" y="2615229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xmlns="" id="{2056A0A6-BF2E-51EA-F4B5-2FFAE288AA03}"/>
              </a:ext>
            </a:extLst>
          </p:cNvPr>
          <p:cNvCxnSpPr/>
          <p:nvPr/>
        </p:nvCxnSpPr>
        <p:spPr>
          <a:xfrm>
            <a:off x="6021360" y="2649360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xmlns="" id="{E5932431-F8B2-FA7B-AF68-41E79DA9C8A7}"/>
              </a:ext>
            </a:extLst>
          </p:cNvPr>
          <p:cNvGrpSpPr/>
          <p:nvPr/>
        </p:nvGrpSpPr>
        <p:grpSpPr>
          <a:xfrm>
            <a:off x="3092161" y="1564690"/>
            <a:ext cx="306034" cy="369332"/>
            <a:chOff x="3900206" y="3604374"/>
            <a:chExt cx="306034" cy="369332"/>
          </a:xfrm>
        </p:grpSpPr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xmlns="" id="{56A357B3-6073-BB00-9A77-F138D5025DD7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F8F50E16-BD70-9CDB-C06E-30A5E88EE7AA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  <a:endParaRPr lang="ru-RU" b="1" dirty="0"/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xmlns="" id="{0AE5B588-1E5D-FC2B-CDD5-ADF53ADCB399}"/>
              </a:ext>
            </a:extLst>
          </p:cNvPr>
          <p:cNvGrpSpPr/>
          <p:nvPr/>
        </p:nvGrpSpPr>
        <p:grpSpPr>
          <a:xfrm>
            <a:off x="4404780" y="2205405"/>
            <a:ext cx="306034" cy="369332"/>
            <a:chOff x="3900206" y="3604374"/>
            <a:chExt cx="306034" cy="369332"/>
          </a:xfrm>
        </p:grpSpPr>
        <p:sp>
          <p:nvSpPr>
            <p:cNvPr id="45" name="Овал 44">
              <a:extLst>
                <a:ext uri="{FF2B5EF4-FFF2-40B4-BE49-F238E27FC236}">
                  <a16:creationId xmlns:a16="http://schemas.microsoft.com/office/drawing/2014/main" xmlns="" id="{F4513FEA-0F45-9136-532A-888822558689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CBF09036-73BD-070D-9762-88C8C970D7DD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2</a:t>
              </a:r>
              <a:endParaRPr lang="ru-RU" b="1" dirty="0"/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xmlns="" id="{8DB0CA01-B0E0-4401-FBAD-A440C2BB46D9}"/>
              </a:ext>
            </a:extLst>
          </p:cNvPr>
          <p:cNvGrpSpPr/>
          <p:nvPr/>
        </p:nvGrpSpPr>
        <p:grpSpPr>
          <a:xfrm>
            <a:off x="4404780" y="2842598"/>
            <a:ext cx="306034" cy="369332"/>
            <a:chOff x="3900206" y="3604374"/>
            <a:chExt cx="306034" cy="369332"/>
          </a:xfrm>
        </p:grpSpPr>
        <p:sp>
          <p:nvSpPr>
            <p:cNvPr id="48" name="Овал 47">
              <a:extLst>
                <a:ext uri="{FF2B5EF4-FFF2-40B4-BE49-F238E27FC236}">
                  <a16:creationId xmlns:a16="http://schemas.microsoft.com/office/drawing/2014/main" xmlns="" id="{FF11F433-5FE9-FDE7-9A54-EB30AF8C0250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A82A857D-5CB1-D9C5-27DB-D16CB30E5CDA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3</a:t>
              </a:r>
              <a:endParaRPr lang="ru-RU" b="1" dirty="0"/>
            </a:p>
          </p:txBody>
        </p:sp>
      </p:grp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xmlns="" id="{D34818F2-8CCF-A44C-D429-4A336E6610CB}"/>
              </a:ext>
            </a:extLst>
          </p:cNvPr>
          <p:cNvGrpSpPr/>
          <p:nvPr/>
        </p:nvGrpSpPr>
        <p:grpSpPr>
          <a:xfrm>
            <a:off x="4441014" y="3568976"/>
            <a:ext cx="306034" cy="369332"/>
            <a:chOff x="3900206" y="3604374"/>
            <a:chExt cx="306034" cy="369332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xmlns="" id="{A5CD553C-A76B-63E0-A206-7A79D0CC0889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0650E377-A9E5-DCD7-6F50-582FFEC35146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4</a:t>
              </a:r>
              <a:endParaRPr lang="ru-RU" b="1" dirty="0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46695E64-29D8-8E99-C02A-329EEA31AAAD}"/>
              </a:ext>
            </a:extLst>
          </p:cNvPr>
          <p:cNvSpPr txBox="1"/>
          <p:nvPr/>
        </p:nvSpPr>
        <p:spPr>
          <a:xfrm>
            <a:off x="2289545" y="2231516"/>
            <a:ext cx="1800200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ould like/love/hate/prefer, want, decide, agree, hope, plan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270F6D02-7187-1245-5960-F31D3FAD86BB}"/>
              </a:ext>
            </a:extLst>
          </p:cNvPr>
          <p:cNvSpPr txBox="1"/>
          <p:nvPr/>
        </p:nvSpPr>
        <p:spPr>
          <a:xfrm>
            <a:off x="5015457" y="2218473"/>
            <a:ext cx="18002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like,love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hate, prefer, avoid,  deny, enjoy, fancy</a:t>
            </a:r>
            <a:endParaRPr lang="ru-RU" sz="11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B2E81FB-CD7B-AD37-03EE-853102F0328E}"/>
              </a:ext>
            </a:extLst>
          </p:cNvPr>
          <p:cNvSpPr txBox="1"/>
          <p:nvPr/>
        </p:nvSpPr>
        <p:spPr>
          <a:xfrm>
            <a:off x="2316299" y="4553079"/>
            <a:ext cx="1800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 </a:t>
            </a:r>
            <a:r>
              <a:rPr lang="en-US" sz="1200" b="1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I </a:t>
            </a:r>
            <a:r>
              <a:rPr lang="en-US" sz="1200" b="1" u="dbl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plan to go </a:t>
            </a:r>
            <a:r>
              <a:rPr lang="en-US" sz="1200" b="1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to the </a:t>
            </a:r>
            <a:r>
              <a:rPr lang="en-US" sz="1200" b="1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cinema.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b="1" dirty="0"/>
              <a:t>I </a:t>
            </a:r>
            <a:r>
              <a:rPr lang="en-US" sz="1200" b="1" u="dbl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would like to visit </a:t>
            </a:r>
            <a:r>
              <a:rPr lang="en-US" sz="1200" b="1" dirty="0"/>
              <a:t>the museum.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C4065BEB-51DB-701A-808D-9CCCD9CA8426}"/>
              </a:ext>
            </a:extLst>
          </p:cNvPr>
          <p:cNvSpPr txBox="1"/>
          <p:nvPr/>
        </p:nvSpPr>
        <p:spPr>
          <a:xfrm>
            <a:off x="5119405" y="4632123"/>
            <a:ext cx="18002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b="1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I </a:t>
            </a:r>
            <a:r>
              <a:rPr lang="en-US" sz="1200" b="1" u="dbl" dirty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like dancing</a:t>
            </a:r>
            <a:r>
              <a:rPr lang="en-US" sz="1200" b="1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b="1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200" b="1" u="dbl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avoid meeting </a:t>
            </a:r>
            <a:r>
              <a:rPr lang="en-US" sz="1200" b="1" dirty="0" smtClean="0"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her.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xmlns="" id="{C73E8573-9CE8-1866-C8AF-A3BD3F9EA312}"/>
              </a:ext>
            </a:extLst>
          </p:cNvPr>
          <p:cNvGrpSpPr/>
          <p:nvPr/>
        </p:nvGrpSpPr>
        <p:grpSpPr>
          <a:xfrm>
            <a:off x="4441014" y="4736177"/>
            <a:ext cx="306034" cy="369332"/>
            <a:chOff x="3900206" y="3604374"/>
            <a:chExt cx="306034" cy="369332"/>
          </a:xfrm>
        </p:grpSpPr>
        <p:sp>
          <p:nvSpPr>
            <p:cNvPr id="58" name="Овал 57">
              <a:extLst>
                <a:ext uri="{FF2B5EF4-FFF2-40B4-BE49-F238E27FC236}">
                  <a16:creationId xmlns:a16="http://schemas.microsoft.com/office/drawing/2014/main" xmlns="" id="{106E3346-2AAE-3673-6BBF-4F4171F8E016}"/>
                </a:ext>
              </a:extLst>
            </p:cNvPr>
            <p:cNvSpPr/>
            <p:nvPr/>
          </p:nvSpPr>
          <p:spPr>
            <a:xfrm>
              <a:off x="3900206" y="3645024"/>
              <a:ext cx="306034" cy="288032"/>
            </a:xfrm>
            <a:prstGeom prst="ellipse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2763E3C5-E875-B5BC-4B34-7AE6161484BE}"/>
                </a:ext>
              </a:extLst>
            </p:cNvPr>
            <p:cNvSpPr txBox="1"/>
            <p:nvPr/>
          </p:nvSpPr>
          <p:spPr>
            <a:xfrm>
              <a:off x="3966266" y="3604374"/>
              <a:ext cx="173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/>
                <a:t>5</a:t>
              </a:r>
            </a:p>
          </p:txBody>
        </p:sp>
      </p:grp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xmlns="" id="{FBA66CF5-1B57-41EF-FDB8-78EAE8CA6EAA}"/>
              </a:ext>
            </a:extLst>
          </p:cNvPr>
          <p:cNvCxnSpPr>
            <a:cxnSpLocks/>
          </p:cNvCxnSpPr>
          <p:nvPr/>
        </p:nvCxnSpPr>
        <p:spPr>
          <a:xfrm>
            <a:off x="3151243" y="3238351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xmlns="" id="{1CEFCA44-660B-B7A6-000D-205DC498FFEA}"/>
              </a:ext>
            </a:extLst>
          </p:cNvPr>
          <p:cNvCxnSpPr/>
          <p:nvPr/>
        </p:nvCxnSpPr>
        <p:spPr>
          <a:xfrm>
            <a:off x="5986102" y="3272482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xmlns="" id="{31BB2090-9595-4533-FD43-FD55B725371C}"/>
              </a:ext>
            </a:extLst>
          </p:cNvPr>
          <p:cNvCxnSpPr>
            <a:cxnSpLocks/>
          </p:cNvCxnSpPr>
          <p:nvPr/>
        </p:nvCxnSpPr>
        <p:spPr>
          <a:xfrm>
            <a:off x="3184646" y="4346347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xmlns="" id="{E60F3549-49D5-3F9F-0F5D-37982827010D}"/>
              </a:ext>
            </a:extLst>
          </p:cNvPr>
          <p:cNvCxnSpPr/>
          <p:nvPr/>
        </p:nvCxnSpPr>
        <p:spPr>
          <a:xfrm>
            <a:off x="6019505" y="4380478"/>
            <a:ext cx="0" cy="2067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85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Drag &amp; Drop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91612" y="5445224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65829" y="5327307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decide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40484" y="5193196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65829" y="5025702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58837" y="4931263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hate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40484" y="4797152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ould love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47621" y="4653136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like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47621" y="4545124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hope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547621" y="4401108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agree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1357" y="980728"/>
            <a:ext cx="2736304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t</a:t>
            </a:r>
            <a:r>
              <a:rPr lang="en-US" sz="3600" b="1" dirty="0" smtClean="0">
                <a:solidFill>
                  <a:srgbClr val="FF0000"/>
                </a:solidFill>
              </a:rPr>
              <a:t>o + V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868144" y="980728"/>
            <a:ext cx="2844316" cy="1098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+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558902" y="4257092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fancy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558902" y="4149080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558902" y="4005064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deny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606470" y="3861048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3591612" y="3753036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ould prefer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85737" y="3593215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hate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91612" y="3356992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645558" y="3212976"/>
            <a:ext cx="1800200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90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8 0.008 0.017 0.016 0.021 0.026 C 0.025 0.037 0.027 0.05 0.029 0.063 C 0.031 0.076 0.029 0.087 0.027 0.099 C 0.025 0.11 0.022 0.122 0.015 0.132 C 0.009 0.142 -0.001 0.15 -0.012 0.156 C -0.022 0.162 -0.034 0.166 -0.046 0.168 C -0.058 0.17 -0.07 0.17 -0.081 0.168 C -0.093 0.166 -0.104 0.161 -0.113 0.153 C -0.122 0.146 -0.13 0.137 -0.134 0.126 C -0.139 0.116 -0.141 0.102 -0.141 0.091 C -0.142 0.08 -0.141 0.067 -0.136 0.056 C -0.131 0.046 -0.122 0.038 -0.11 0.034 C -0.098 0.031 -0.086 0.035 -0.078 0.042 C -0.071 0.049 -0.066 0.06 -0.065 0.073 C -0.065 0.086 -0.066 0.098 -0.071 0.108 C -0.076 0.118 -0.075 0.12 -0.095 0.133 C -0.113 0.147 -0.131 0.143 -0.142 0.144 C -0.153 0.144 -0.162 0.14 -0.173 0.136 C -0.185 0.131 -0.195 0.122 -0.202 0.114 C -0.209 0.106 -0.212 0.096 -0.216 0.08 C -0.219 0.064 -0.219 0.056 -0.219 0.044 C -0.219 0.032 -0.219 0.02 -0.219 0.008 E" pathEditMode="relative" ptsTypes="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-0.069 0.25 -0.125 L 0.25 -0.25 E" pathEditMode="relative" ptsTypes="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-0.069 0.25 -0.125 L 0.25 -0.25 E" pathEditMode="relative" ptsTypes="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-0.069 0.25 -0.125 L 0.25 -0.25 E" pathEditMode="relative" ptsTypes="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8 0.008 0.017 0.016 0.021 0.026 C 0.025 0.037 0.027 0.05 0.029 0.063 C 0.031 0.076 0.029 0.087 0.027 0.099 C 0.025 0.11 0.022 0.122 0.015 0.132 C 0.009 0.142 -0.001 0.15 -0.012 0.156 C -0.022 0.162 -0.034 0.166 -0.046 0.168 C -0.058 0.17 -0.07 0.17 -0.081 0.168 C -0.093 0.166 -0.104 0.161 -0.113 0.153 C -0.122 0.146 -0.13 0.137 -0.134 0.126 C -0.139 0.116 -0.141 0.102 -0.141 0.091 C -0.142 0.08 -0.141 0.067 -0.136 0.056 C -0.131 0.046 -0.122 0.038 -0.11 0.034 C -0.098 0.031 -0.086 0.035 -0.078 0.042 C -0.071 0.049 -0.066 0.06 -0.065 0.073 C -0.065 0.086 -0.066 0.098 -0.071 0.108 C -0.076 0.118 -0.075 0.12 -0.095 0.133 C -0.113 0.147 -0.131 0.143 -0.142 0.144 C -0.153 0.144 -0.162 0.14 -0.173 0.136 C -0.185 0.131 -0.195 0.122 -0.202 0.114 C -0.209 0.106 -0.212 0.096 -0.216 0.08 C -0.219 0.064 -0.219 0.056 -0.219 0.044 C -0.219 0.032 -0.219 0.02 -0.219 0.008 E" pathEditMode="relative" ptsTypes="">
                                      <p:cBhvr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8" grpId="0" animBg="1"/>
      <p:bldP spid="19" grpId="1" animBg="1"/>
      <p:bldP spid="20" grpId="0" animBg="1"/>
      <p:bldP spid="2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Распределите глаголы на две группы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045010"/>
              </p:ext>
            </p:extLst>
          </p:nvPr>
        </p:nvGraphicFramePr>
        <p:xfrm>
          <a:off x="683568" y="2132856"/>
          <a:ext cx="7632848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окумент" r:id="rId3" imgW="9387620" imgH="2152949" progId="Word.Document.12">
                  <p:embed/>
                </p:oleObj>
              </mc:Choice>
              <mc:Fallback>
                <p:oleObj name="Документ" r:id="rId3" imgW="9387620" imgH="215294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2132856"/>
                        <a:ext cx="7632848" cy="3456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695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562" y="260648"/>
            <a:ext cx="8928992" cy="1470025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</a:rPr>
              <a:t>Выберите или инфинитив, или герундий.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628800"/>
            <a:ext cx="7272808" cy="3744416"/>
          </a:xfrm>
        </p:spPr>
        <p:txBody>
          <a:bodyPr>
            <a:normAutofit fontScale="92500"/>
          </a:bodyPr>
          <a:lstStyle/>
          <a:p>
            <a:r>
              <a:rPr lang="ru-RU" dirty="0"/>
              <a:t> 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He avoids 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to eat/eating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 too much junk food.</a:t>
            </a:r>
            <a:endParaRPr lang="ru-RU" i="1" dirty="0">
              <a:solidFill>
                <a:schemeClr val="accent3">
                  <a:lumMod val="7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They would prefer 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to travel/traveling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 by train instead of flying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ru-RU" i="1" dirty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I would like 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to learn/learning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 more about this topic.</a:t>
            </a:r>
            <a:endParaRPr lang="ru-RU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8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Выберите или инфинитив, или герундий.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088283"/>
              </p:ext>
            </p:extLst>
          </p:nvPr>
        </p:nvGraphicFramePr>
        <p:xfrm>
          <a:off x="323528" y="1772816"/>
          <a:ext cx="8574448" cy="2790387"/>
        </p:xfrm>
        <a:graphic>
          <a:graphicData uri="http://schemas.openxmlformats.org/drawingml/2006/table">
            <a:tbl>
              <a:tblPr firstRow="1" firstCol="1" bandRow="1"/>
              <a:tblGrid>
                <a:gridCol w="4404251"/>
                <a:gridCol w="417019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Парная работа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0380">
                <a:tc>
                  <a:txBody>
                    <a:bodyPr/>
                    <a:lstStyle/>
                    <a:p>
                      <a:pPr marL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 plan </a:t>
                      </a:r>
                      <a:r>
                        <a:rPr lang="en-US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visit/visiting</a:t>
                      </a:r>
                      <a:r>
                        <a:rPr lang="en-US" sz="1600" b="1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our grandparents this weekend.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She </a:t>
                      </a:r>
                      <a:r>
                        <a:rPr lang="en-US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likes</a:t>
                      </a:r>
                      <a:r>
                        <a:rPr lang="en-US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to read/reading</a:t>
                      </a: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books in her free time</a:t>
                      </a:r>
                      <a:r>
                        <a:rPr lang="en-US" sz="16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 smtClean="0">
                        <a:solidFill>
                          <a:srgbClr val="40404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 baseline="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prefer </a:t>
                      </a:r>
                      <a:r>
                        <a:rPr lang="en-US" sz="1600" b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play/playing </a:t>
                      </a:r>
                      <a:r>
                        <a:rPr lang="en-US" sz="1600" baseline="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tennis.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He denies </a:t>
                      </a:r>
                      <a:r>
                        <a:rPr lang="en-US" sz="16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take/taking</a:t>
                      </a: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the money from the cashbox.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They love</a:t>
                      </a:r>
                      <a:r>
                        <a:rPr lang="en-US" sz="1600" b="1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take/taking</a:t>
                      </a: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long walks in the park.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would like </a:t>
                      </a:r>
                      <a:r>
                        <a:rPr lang="en-US" sz="16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learn/learning</a:t>
                      </a:r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more about this topic.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32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Запишите предложения, вставляя в пропуски инфинитив и герундий.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060848"/>
            <a:ext cx="8064896" cy="3384376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She likes __________ new recipes in the kitchen.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try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They hope __________ the concert tickets before they sell out.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buy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He decided __________ a new hobby this year.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start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She avoids __________ too much sugar.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eat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98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</a:rPr>
              <a:t>Запишите предложения, вставляя в пропуски инфинитив и герундий.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712223"/>
              </p:ext>
            </p:extLst>
          </p:nvPr>
        </p:nvGraphicFramePr>
        <p:xfrm>
          <a:off x="971600" y="2060848"/>
          <a:ext cx="7174262" cy="2937250"/>
        </p:xfrm>
        <a:graphic>
          <a:graphicData uri="http://schemas.openxmlformats.org/drawingml/2006/table">
            <a:tbl>
              <a:tblPr firstRow="1" firstCol="1" bandRow="1"/>
              <a:tblGrid>
                <a:gridCol w="3685048"/>
                <a:gridCol w="3489214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Парная работа</a:t>
                      </a:r>
                      <a:endParaRPr lang="ru-RU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89" marR="60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89" marR="60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504">
                <a:tc>
                  <a:txBody>
                    <a:bodyPr/>
                    <a:lstStyle/>
                    <a:p>
                      <a:pPr marL="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en-US" sz="1800" dirty="0" smtClean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decided </a:t>
                      </a: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__________ my homework before dinner. 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finish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She enjoys __________ long walks in the park. 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take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They plan __________ a new house next year. 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build</a:t>
                      </a:r>
                      <a:r>
                        <a:rPr lang="ru-R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60389" marR="60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He promised __________ his room this weekend. </a:t>
                      </a:r>
                      <a:r>
                        <a:rPr lang="ru-RU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clean</a:t>
                      </a:r>
                      <a:r>
                        <a:rPr lang="ru-RU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They would like__________ a new language. </a:t>
                      </a:r>
                      <a:r>
                        <a:rPr lang="ru-RU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learn</a:t>
                      </a:r>
                      <a:r>
                        <a:rPr lang="ru-RU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kern="100" dirty="0">
                          <a:solidFill>
                            <a:srgbClr val="40404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We fancy__________ to the mountains this winter. </a:t>
                      </a:r>
                      <a:r>
                        <a:rPr lang="ru-RU" sz="1800" kern="1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ru-RU" sz="1800" b="1" kern="1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go</a:t>
                      </a:r>
                      <a:r>
                        <a:rPr lang="ru-RU" sz="1800" kern="1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  <a:endParaRPr lang="ru-RU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60389" marR="60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12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364</Words>
  <Application>Microsoft Office PowerPoint</Application>
  <PresentationFormat>Экран (4:3)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Документ Microsoft Word</vt:lpstr>
      <vt:lpstr>Инфинитив vs. Герундий: когда что использовать?</vt:lpstr>
      <vt:lpstr>Деятельностная схема нахождения инфинитива и герундия в предложении </vt:lpstr>
      <vt:lpstr>Деятельностная схема использования инфинитива и герундия после различных глаголов </vt:lpstr>
      <vt:lpstr>Drag &amp; Drop </vt:lpstr>
      <vt:lpstr>Распределите глаголы на две группы</vt:lpstr>
      <vt:lpstr>Выберите или инфинитив, или герундий. </vt:lpstr>
      <vt:lpstr>Выберите или инфинитив, или герундий. </vt:lpstr>
      <vt:lpstr>Запишите предложения, вставляя в пропуски инфинитив и герундий.</vt:lpstr>
      <vt:lpstr>Запишите предложения, вставляя в пропуски инфинитив и герундий.</vt:lpstr>
      <vt:lpstr>Давайте обсудим, что вы любите/ненавидите/планируете/хотите сделать.</vt:lpstr>
      <vt:lpstr>Закончите предложения, используя инфинитив или герундий.</vt:lpstr>
      <vt:lpstr>Повторение правил 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Инфинитив vs. Герундий: когда что использовать?</dc:title>
  <dc:creator>Владимир</dc:creator>
  <cp:lastModifiedBy>Владимир</cp:lastModifiedBy>
  <cp:revision>18</cp:revision>
  <dcterms:created xsi:type="dcterms:W3CDTF">2025-03-29T17:57:41Z</dcterms:created>
  <dcterms:modified xsi:type="dcterms:W3CDTF">2025-03-29T20:23:20Z</dcterms:modified>
</cp:coreProperties>
</file>