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11" r:id="rId2"/>
    <p:sldId id="278" r:id="rId3"/>
    <p:sldId id="280" r:id="rId4"/>
    <p:sldId id="281" r:id="rId5"/>
    <p:sldId id="282" r:id="rId6"/>
    <p:sldId id="279" r:id="rId7"/>
    <p:sldId id="283" r:id="rId8"/>
    <p:sldId id="284" r:id="rId9"/>
    <p:sldId id="285" r:id="rId10"/>
    <p:sldId id="289" r:id="rId11"/>
    <p:sldId id="326" r:id="rId12"/>
    <p:sldId id="320" r:id="rId13"/>
    <p:sldId id="312" r:id="rId14"/>
    <p:sldId id="316" r:id="rId15"/>
    <p:sldId id="324" r:id="rId16"/>
    <p:sldId id="325" r:id="rId17"/>
    <p:sldId id="306" r:id="rId18"/>
    <p:sldId id="307" r:id="rId19"/>
    <p:sldId id="323" r:id="rId20"/>
    <p:sldId id="287" r:id="rId21"/>
    <p:sldId id="317" r:id="rId22"/>
    <p:sldId id="328" r:id="rId23"/>
    <p:sldId id="318" r:id="rId24"/>
    <p:sldId id="31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FFFFFF"/>
    <a:srgbClr val="000000"/>
    <a:srgbClr val="BDBFB9"/>
    <a:srgbClr val="8FD1B5"/>
    <a:srgbClr val="99BACC"/>
    <a:srgbClr val="F8FAF4"/>
    <a:srgbClr val="F4F7F3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E8B8-EEDB-4437-87B6-DAAAA89C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47D0-A42F-493B-9AB6-962D3B028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AF5-88B4-472B-8786-3B884E4D2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41B6-8676-49DA-8C00-39929ADF4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F27C-49C0-456E-BA7C-22F6F73A6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85E8-6150-487B-8C28-09D4B65963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4A78-4B00-44DA-8BFE-FEDFB6CBF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42D6-3DB6-4D75-A29C-A262028D7D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0C19-5F52-4414-8F9A-79682C5A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AC77-66F7-4AD3-BC47-113354F68B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FF8-EE9E-4997-A8E4-3706CCBE8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D8EC-D02A-41BA-A97B-5CB6B64F2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rganization Chart 3"/>
          <p:cNvGraphicFramePr>
            <a:graphicFrameLocks noChangeAspect="1"/>
          </p:cNvGraphicFramePr>
          <p:nvPr>
            <p:ph idx="4294967295"/>
          </p:nvPr>
        </p:nvGraphicFramePr>
        <p:xfrm>
          <a:off x="107950" y="765175"/>
          <a:ext cx="8785225" cy="54229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3084" name="Picture 12" descr="сканирование0018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940425" y="4076700"/>
            <a:ext cx="19812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59" y="540327"/>
          <a:ext cx="3929091" cy="822960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929091"/>
              </a:tblGrid>
              <a:tr h="81697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Явления</a:t>
                      </a:r>
                      <a:endParaRPr lang="ru-RU" sz="4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4072" y="2214554"/>
          <a:ext cx="3483547" cy="1055119"/>
        </p:xfrm>
        <a:graphic>
          <a:graphicData uri="http://schemas.openxmlformats.org/drawingml/2006/table">
            <a:tbl>
              <a:tblPr/>
              <a:tblGrid>
                <a:gridCol w="3483547"/>
              </a:tblGrid>
              <a:tr h="1055119">
                <a:tc>
                  <a:txBody>
                    <a:bodyPr/>
                    <a:lstStyle/>
                    <a:p>
                      <a:pPr algn="ctr"/>
                      <a:r>
                        <a:rPr lang="ru-RU" sz="4400" b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Физические</a:t>
                      </a:r>
                      <a:r>
                        <a:rPr lang="ru-RU" sz="4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821382" y="2143116"/>
          <a:ext cx="3255818" cy="1126557"/>
        </p:xfrm>
        <a:graphic>
          <a:graphicData uri="http://schemas.openxmlformats.org/drawingml/2006/table">
            <a:tbl>
              <a:tblPr/>
              <a:tblGrid>
                <a:gridCol w="3255818"/>
              </a:tblGrid>
              <a:tr h="1126557">
                <a:tc>
                  <a:txBody>
                    <a:bodyPr/>
                    <a:lstStyle/>
                    <a:p>
                      <a:r>
                        <a:rPr lang="ru-RU" sz="4400" b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Химические</a:t>
                      </a:r>
                      <a:endParaRPr lang="ru-RU" sz="4400" b="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3500438"/>
          <a:ext cx="3454112" cy="1714512"/>
        </p:xfrm>
        <a:graphic>
          <a:graphicData uri="http://schemas.openxmlformats.org/drawingml/2006/table">
            <a:tbl>
              <a:tblPr/>
              <a:tblGrid>
                <a:gridCol w="3454112"/>
              </a:tblGrid>
              <a:tr h="1714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явление, которое не сопровождается образованием новых веществ, оно проявляется в изменении агрегатного состояния вещества</a:t>
                      </a:r>
                      <a:r>
                        <a:rPr lang="ru-RU" sz="1600" b="1" kern="12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или его формы.</a:t>
                      </a:r>
                      <a:endParaRPr lang="ru-RU" sz="16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57752" y="3571876"/>
          <a:ext cx="3241963" cy="1500198"/>
        </p:xfrm>
        <a:graphic>
          <a:graphicData uri="http://schemas.openxmlformats.org/drawingml/2006/table">
            <a:tbl>
              <a:tblPr/>
              <a:tblGrid>
                <a:gridCol w="3241963"/>
              </a:tblGrid>
              <a:tr h="1500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явление, в результате которого происходит образование нового вещества.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5569527"/>
          <a:ext cx="3425133" cy="942109"/>
        </p:xfrm>
        <a:graphic>
          <a:graphicData uri="http://schemas.openxmlformats.org/drawingml/2006/table">
            <a:tbl>
              <a:tblPr/>
              <a:tblGrid>
                <a:gridCol w="3425133"/>
              </a:tblGrid>
              <a:tr h="9421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Примеры – таяние льда, образование инея, образование тумана.</a:t>
                      </a:r>
                      <a:endParaRPr lang="ru-RU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38255" y="5514109"/>
          <a:ext cx="3366654" cy="969818"/>
        </p:xfrm>
        <a:graphic>
          <a:graphicData uri="http://schemas.openxmlformats.org/drawingml/2006/table">
            <a:tbl>
              <a:tblPr/>
              <a:tblGrid>
                <a:gridCol w="3366654"/>
              </a:tblGrid>
              <a:tr h="9698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Примеры – горение бумаги, скисание молока, гниение осенних листьев.</a:t>
                      </a:r>
                      <a:endParaRPr lang="ru-RU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 rot="10800000" flipV="1">
            <a:off x="2285984" y="1428736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3570" y="142873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323025" y="3463925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6249999" y="532210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965307" y="3392487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749405" y="5393545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1342770817_54744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14290"/>
            <a:ext cx="6953300" cy="5214974"/>
          </a:xfrm>
          <a:prstGeom prst="rect">
            <a:avLst/>
          </a:prstGeom>
        </p:spPr>
      </p:pic>
      <p:pic>
        <p:nvPicPr>
          <p:cNvPr id="21" name="Рисунок 20" descr="68084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66"/>
            <a:ext cx="6667547" cy="5000660"/>
          </a:xfrm>
          <a:prstGeom prst="rect">
            <a:avLst/>
          </a:prstGeom>
        </p:spPr>
      </p:pic>
      <p:pic>
        <p:nvPicPr>
          <p:cNvPr id="22" name="Рисунок 21" descr="mistsca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14290"/>
            <a:ext cx="7143800" cy="5357851"/>
          </a:xfrm>
          <a:prstGeom prst="rect">
            <a:avLst/>
          </a:prstGeom>
        </p:spPr>
      </p:pic>
      <p:pic>
        <p:nvPicPr>
          <p:cNvPr id="23" name="Рисунок 22" descr="47485b749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4214842" cy="6229538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2844" y="714356"/>
            <a:ext cx="581028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221795_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28604"/>
            <a:ext cx="447961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химических явлений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Цель урока: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Определить признаки, которые  говорят, что произошло химическое явление;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развивать наблюдательность, умение грамотно обращаться с веществами, делать выводы;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воспитывать внимание, умение участвовать в обсуждении, уважая мнение других людей.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Химические явления =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химические реакции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Как определить прошла ли химическая реакция?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2205038"/>
            <a:ext cx="3619500" cy="3771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Техника безопасности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196975"/>
            <a:ext cx="7906072" cy="45362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точно выполняйте инструкции;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никакие вещества нельзя пробовать на вкус;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берите точно указанные количества веществ;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не </a:t>
            </a:r>
            <a:r>
              <a:rPr lang="ru-RU" sz="2800" dirty="0" smtClean="0">
                <a:solidFill>
                  <a:schemeClr val="tx2"/>
                </a:solidFill>
              </a:rPr>
              <a:t>держите пробирку отверстием  к себе или соседу;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для зажигания веществ пользуйтесь спичками;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следите, чтобы </a:t>
            </a:r>
            <a:r>
              <a:rPr lang="ru-RU" sz="2800" b="1" dirty="0" smtClean="0">
                <a:solidFill>
                  <a:schemeClr val="tx2"/>
                </a:solidFill>
              </a:rPr>
              <a:t>вещества не попадали на кожу лица и рук;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 мойте руки после завершения работы (урока).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1. «Горение магния».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Зажжем при помощи спичек бенгальскую свечу. Опишите  наблюдения. Какое это явление?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Наблюдения.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этом наблюдается выделение _______ и _______.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Призрак превращения – выделение _______.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Вывод.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____________________явление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Опыт 2. «Растворение марганцовки».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В пробирку №2 с кристалликами марганцовки добавим воду из пробирки без этикетки. Запишите наблюдения. Какое это явление?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Наблюдения.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 этом наблюдается  изменение _______.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Призрак превращения – изменение _______.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Вывод.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____________________явление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3. «Растворение мела».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В пробирку №1  с кислотой (соляную) добавим белое кристаллическое  вещество (мел). Запишите наблюдения. Какое это явление?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Наблюдения.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При этом наблюдается бурное выделение _______. Призрак превращения – выделение _______.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Вывод.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____________________явление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4. «Взаимодействие  растворов».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В пробирку №6 с раствором зеленого цвета (соль меди) прилейте бесцветный раствор щелочи из пробирки №4. Запишите наблюдения. Какое это явление?</a:t>
            </a: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Наблюдения.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 раствору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______цвета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добавили _______  раствор.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Выпал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осадок_______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цвета. 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Признак  превращения выпадение _________</a:t>
            </a:r>
          </a:p>
          <a:p>
            <a:pPr>
              <a:buNone/>
            </a:pP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3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это__________________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явление.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323528" y="1484784"/>
            <a:ext cx="3707904" cy="762000"/>
          </a:xfrm>
          <a:prstGeom prst="wedgeRoundRectCallout">
            <a:avLst>
              <a:gd name="adj1" fmla="val -19352"/>
              <a:gd name="adj2" fmla="val 98125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Выделение или поглощение </a:t>
            </a:r>
            <a:r>
              <a:rPr lang="ru-RU" b="1" dirty="0" smtClean="0"/>
              <a:t>тепла и света</a:t>
            </a:r>
            <a:endParaRPr lang="ru-RU" b="1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827584" y="4221088"/>
            <a:ext cx="2895600" cy="762000"/>
          </a:xfrm>
          <a:prstGeom prst="wedgeRoundRectCallout">
            <a:avLst>
              <a:gd name="adj1" fmla="val -9157"/>
              <a:gd name="adj2" fmla="val 79792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Изменение </a:t>
            </a:r>
          </a:p>
          <a:p>
            <a:pPr algn="ctr">
              <a:defRPr/>
            </a:pPr>
            <a:r>
              <a:rPr lang="ru-RU" b="1" dirty="0"/>
              <a:t>цвета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4427984" y="1484784"/>
            <a:ext cx="2895600" cy="762000"/>
          </a:xfrm>
          <a:prstGeom prst="wedgeRoundRectCallout">
            <a:avLst>
              <a:gd name="adj1" fmla="val 384"/>
              <a:gd name="adj2" fmla="val 8791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Выпадение (растворение) осадка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292725" y="4221163"/>
            <a:ext cx="2895600" cy="690562"/>
          </a:xfrm>
          <a:prstGeom prst="wedgeRoundRectCallout">
            <a:avLst>
              <a:gd name="adj1" fmla="val 1426"/>
              <a:gd name="adj2" fmla="val 95287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/>
              <a:t>Выделение </a:t>
            </a:r>
          </a:p>
          <a:p>
            <a:pPr algn="ctr">
              <a:defRPr/>
            </a:pPr>
            <a:r>
              <a:rPr lang="ru-RU" b="1" dirty="0"/>
              <a:t>газа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-684213" y="29241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Picture 16" descr="http://im7-tub-ru.yandex.net/i?id=170815172-6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0292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chemistry-chemists.com/Video-to-Site/cadmium-sulf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1054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0" descr="http://cor.edu.27.ru/dlrstore/075d50d0-7cb2-d3a0-14e0-78d958f59d2c/9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92896"/>
            <a:ext cx="1974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2" descr="http://im0-tub-ru.yandex.net/i?id=164133613-0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2495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251520" y="260648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dirty="0">
                <a:latin typeface="Arial" charset="0"/>
              </a:rPr>
              <a:t>Признаки химической реакции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16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7624" y="60036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dirty="0">
                <a:latin typeface="Arial" charset="0"/>
                <a:cs typeface="Arial" charset="0"/>
              </a:rPr>
              <a:t>Что наблюдаете?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 autoUpdateAnimBg="0"/>
      <p:bldP spid="17416" grpId="0" animBg="1" autoUpdateAnimBg="0"/>
      <p:bldP spid="17417" grpId="0" animBg="1" autoUpdateAnimBg="0"/>
      <p:bldP spid="17418" grpId="0" animBg="1" autoUpdateAnimBg="0"/>
      <p:bldP spid="15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142984"/>
            <a:ext cx="7286676" cy="546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285984" y="285728"/>
            <a:ext cx="4529142" cy="9667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инея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4"/>
          <p:cNvCxnSpPr/>
          <p:nvPr/>
        </p:nvCxnSpPr>
        <p:spPr>
          <a:xfrm rot="16200000" flipH="1">
            <a:off x="4429124" y="2285992"/>
            <a:ext cx="2928958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428605"/>
          <a:ext cx="6286544" cy="7143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28654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Признаки химических реакций</a:t>
                      </a:r>
                      <a:endParaRPr lang="ru-RU" sz="36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9491" y="2105891"/>
          <a:ext cx="2999502" cy="8229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99502"/>
              </a:tblGrid>
              <a:tr h="531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цвета</a:t>
                      </a:r>
                      <a:endParaRPr lang="ru-RU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24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84168" y="2204864"/>
          <a:ext cx="2786082" cy="5511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86082"/>
              </a:tblGrid>
              <a:tr h="5511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газа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01782" y="4350327"/>
          <a:ext cx="4170218" cy="93606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170218"/>
              </a:tblGrid>
              <a:tr h="936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Выделение или поглощение тепла и иногда света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429256" y="4239491"/>
          <a:ext cx="3409944" cy="97545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09944"/>
              </a:tblGrid>
              <a:tr h="9754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Выпадение или растворение осадка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rot="5400000">
            <a:off x="1572001" y="1214025"/>
            <a:ext cx="928694" cy="786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33828" y="1268760"/>
            <a:ext cx="14242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107389" y="2678901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635896" y="2924944"/>
          <a:ext cx="2786082" cy="5511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86082"/>
              </a:tblGrid>
              <a:tr h="5511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запаха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4572000" y="1268760"/>
            <a:ext cx="28803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Найди соответствие.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81000" indent="-38100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Плавление парафина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Гниение растительных остатков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Ковка металла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Горение спирта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Прокисание яблочного сока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Растворение сахара в воде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Почернение медной проволоки при прокаливании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Замерзание воды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Прокисание молока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инея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ru-RU" sz="1600" dirty="0" smtClean="0"/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343693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Физическое явление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3475037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Химическое явление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3924300" y="2133600"/>
            <a:ext cx="792163" cy="3587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 flipV="1">
            <a:off x="3995738" y="2636838"/>
            <a:ext cx="720725" cy="3603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3924300" y="2781300"/>
            <a:ext cx="792163" cy="50323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3851275" y="2852738"/>
            <a:ext cx="864741" cy="100831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 flipV="1">
            <a:off x="3779838" y="2852737"/>
            <a:ext cx="864170" cy="208843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3563938" y="1844675"/>
            <a:ext cx="1152525" cy="2952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3779838" y="2636838"/>
            <a:ext cx="936625" cy="21605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3924300" y="3501008"/>
            <a:ext cx="791716" cy="144088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3563888" y="4869160"/>
            <a:ext cx="1224136" cy="43204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3962400" y="4653136"/>
            <a:ext cx="753616" cy="376064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химических явлений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7529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Цель урока:</a:t>
            </a:r>
            <a:r>
              <a:rPr lang="ru-RU" sz="2800" b="1" i="1" dirty="0" smtClean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Определить признаки, которые  говорят, что произошло химическое явление;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развивать наблюдательность, умение грамотно обращаться с веществами, делать выводы;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sz="2800" b="1" dirty="0" smtClean="0">
                <a:solidFill>
                  <a:schemeClr val="tx2"/>
                </a:solidFill>
              </a:rPr>
              <a:t>воспитывать внимание, умение участвовать в обсуждении, уважая мнение других людей.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Домашнее задание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2"/>
                </a:solidFill>
              </a:rPr>
              <a:t>Прочитайте </a:t>
            </a:r>
            <a:r>
              <a:rPr lang="en-US" dirty="0" smtClean="0">
                <a:solidFill>
                  <a:schemeClr val="tx2"/>
                </a:solidFill>
              </a:rPr>
              <a:t>§</a:t>
            </a:r>
            <a:r>
              <a:rPr lang="ru-RU" dirty="0" smtClean="0">
                <a:solidFill>
                  <a:schemeClr val="tx2"/>
                </a:solidFill>
              </a:rPr>
              <a:t>9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/>
                </a:solidFill>
              </a:rPr>
              <a:t>Выучите признаки химических реакций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/>
                </a:solidFill>
              </a:rPr>
              <a:t>(с.37-39 );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2"/>
                </a:solidFill>
                <a:cs typeface="Arial" charset="0"/>
              </a:rPr>
              <a:t>Дополнительно   (по желанию):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tx2"/>
                </a:solidFill>
                <a:cs typeface="Arial" charset="0"/>
              </a:rPr>
              <a:t>    приготовить сообщение «Химические реакции на нашей кухне»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4744"/>
            <a:ext cx="8229600" cy="43924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 активную работу </a:t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 уроке!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357298"/>
            <a:ext cx="3500462" cy="441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85918" y="214290"/>
            <a:ext cx="4886332" cy="16097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Гниение листьев, фруктов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8043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071546"/>
            <a:ext cx="7429552" cy="557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00166" y="285728"/>
            <a:ext cx="4786346" cy="131922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тумана</a:t>
            </a: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071546"/>
            <a:ext cx="7358114" cy="551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00166" y="285728"/>
            <a:ext cx="5786478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Горение древесины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0" name="Picture 3" descr="D:\0_529fa_f6ac1d17_X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214421"/>
            <a:ext cx="7143800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285984" y="285728"/>
            <a:ext cx="3341570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Таяние льда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214290"/>
            <a:ext cx="4286280" cy="633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14844" y="928670"/>
            <a:ext cx="4429156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Горение бумаги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1214422"/>
            <a:ext cx="7000924" cy="525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1736" y="357166"/>
            <a:ext cx="4429156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Скисание молока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214422"/>
            <a:ext cx="6643734" cy="4982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428604"/>
            <a:ext cx="5214974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Квашение капусты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519</Words>
  <Application>Microsoft Office PowerPoint</Application>
  <PresentationFormat>Экран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 </vt:lpstr>
      <vt:lpstr>Слайд 9</vt:lpstr>
      <vt:lpstr>Слайд 10</vt:lpstr>
      <vt:lpstr>Признаки химических явлений</vt:lpstr>
      <vt:lpstr>Химические явления =   химические реакции</vt:lpstr>
      <vt:lpstr> Как определить прошла ли химическая реакция? </vt:lpstr>
      <vt:lpstr>Техника безопасности</vt:lpstr>
      <vt:lpstr>Экспериментальная работа</vt:lpstr>
      <vt:lpstr>Экспериментальная работа</vt:lpstr>
      <vt:lpstr>Экспериментальная работа</vt:lpstr>
      <vt:lpstr>Экспериментальная работа</vt:lpstr>
      <vt:lpstr>Что наблюдаете?</vt:lpstr>
      <vt:lpstr>Слайд 20</vt:lpstr>
      <vt:lpstr>Найди соответствие. </vt:lpstr>
      <vt:lpstr>Признаки химических явлений</vt:lpstr>
      <vt:lpstr>Домашнее задание</vt:lpstr>
      <vt:lpstr>Спасибо  за активную работу  на уроке!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и химические явления</dc:title>
  <dc:creator>Admin</dc:creator>
  <cp:lastModifiedBy>user</cp:lastModifiedBy>
  <cp:revision>162</cp:revision>
  <dcterms:created xsi:type="dcterms:W3CDTF">2011-12-04T07:40:23Z</dcterms:created>
  <dcterms:modified xsi:type="dcterms:W3CDTF">2014-10-06T08:27:19Z</dcterms:modified>
</cp:coreProperties>
</file>