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0" r:id="rId6"/>
    <p:sldId id="265" r:id="rId7"/>
    <p:sldId id="266" r:id="rId8"/>
    <p:sldId id="272" r:id="rId9"/>
    <p:sldId id="269" r:id="rId10"/>
    <p:sldId id="277" r:id="rId11"/>
    <p:sldId id="284" r:id="rId12"/>
    <p:sldId id="28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1" d="100"/>
          <a:sy n="61" d="100"/>
        </p:scale>
        <p:origin x="-6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5417B-E734-48F9-B2B5-2272CE5218B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0999-33E1-49C9-8BF5-9BCB3521C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3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0999-33E1-49C9-8BF5-9BCB3521C55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A2E4D9-5B3B-4A55-AB7A-B7DA977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CE4A-286F-48BA-99D0-834A3FC14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B87-D271-4B47-AFF4-E96AA6D6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8B62FD-D7D9-4049-9C56-512A71E64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11E12-AF98-49C2-BC0B-C059D061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8F5-6CDA-4686-802E-A4FC3292A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83C-825E-4CB5-A283-379E27B60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B4242F-4845-4AD8-99D7-174F83BE3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696-FC3E-4F7F-BC11-8ADFD14C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FB7887-2E20-4ACD-BEAE-EB75A8723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3FA7FF-F5C0-4F99-926F-540291577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544DC4-72C6-4A61-B51E-9A0AC504B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7166"/>
            <a:ext cx="6672282" cy="17145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i="1" dirty="0" smtClean="0">
                <a:latin typeface="Georgia" pitchFamily="18" charset="0"/>
              </a:rPr>
              <a:t>Органы </a:t>
            </a:r>
            <a:r>
              <a:rPr lang="ru-RU" sz="4800" i="1" dirty="0" smtClean="0">
                <a:latin typeface="Georgia" pitchFamily="18" charset="0"/>
              </a:rPr>
              <a:t>цветкового растения.</a:t>
            </a:r>
            <a:endParaRPr lang="ru-RU" sz="4800" i="1" dirty="0">
              <a:latin typeface="Georgia" pitchFamily="18" charset="0"/>
            </a:endParaRPr>
          </a:p>
        </p:txBody>
      </p:sp>
      <p:pic>
        <p:nvPicPr>
          <p:cNvPr id="5" name="Рисунок 4" descr="1292831625_00032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57496"/>
            <a:ext cx="2979932" cy="26065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5786446" y="4071918"/>
            <a:ext cx="300039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19729_60bb39d6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286388"/>
            <a:ext cx="1274072" cy="11752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Строение цветка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" name="Содержимое 3" descr="clip_image00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871543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 descr="уло7еншо5у.jpeg"/>
          <p:cNvPicPr>
            <a:picLocks noChangeAspect="1"/>
          </p:cNvPicPr>
          <p:nvPr/>
        </p:nvPicPr>
        <p:blipFill>
          <a:blip r:embed="rId2"/>
          <a:srcRect l="16129" r="22042" b="17126"/>
          <a:stretch>
            <a:fillRect/>
          </a:stretch>
        </p:blipFill>
        <p:spPr>
          <a:xfrm>
            <a:off x="0" y="857232"/>
            <a:ext cx="1643074" cy="142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214686"/>
            <a:ext cx="3500462" cy="654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Плоды</a:t>
            </a:r>
            <a:endParaRPr lang="ru-RU" sz="4000" b="1" i="1" dirty="0">
              <a:latin typeface="Georgia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2"/>
            <a:endCxn id="21" idx="0"/>
          </p:cNvCxnSpPr>
          <p:nvPr/>
        </p:nvCxnSpPr>
        <p:spPr>
          <a:xfrm rot="5400000">
            <a:off x="2608325" y="3001242"/>
            <a:ext cx="346100" cy="20810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22" idx="0"/>
          </p:cNvCxnSpPr>
          <p:nvPr/>
        </p:nvCxnSpPr>
        <p:spPr>
          <a:xfrm rot="16200000" flipH="1">
            <a:off x="4738280" y="2952338"/>
            <a:ext cx="417538" cy="2250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0100" y="4214818"/>
            <a:ext cx="14814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Сочные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4286256"/>
            <a:ext cx="17145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Сухие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472" y="2357430"/>
            <a:ext cx="26965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Односемянные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372" y="2357430"/>
            <a:ext cx="29418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Многосемянные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36" name="Прямая со стрелкой 35"/>
          <p:cNvCxnSpPr>
            <a:stCxn id="2" idx="0"/>
            <a:endCxn id="35" idx="2"/>
          </p:cNvCxnSpPr>
          <p:nvPr/>
        </p:nvCxnSpPr>
        <p:spPr>
          <a:xfrm rot="5400000" flipH="1" flipV="1">
            <a:off x="4520299" y="2120698"/>
            <a:ext cx="395591" cy="1792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" idx="0"/>
            <a:endCxn id="34" idx="2"/>
          </p:cNvCxnSpPr>
          <p:nvPr/>
        </p:nvCxnSpPr>
        <p:spPr>
          <a:xfrm rot="16200000" flipV="1">
            <a:off x="2673035" y="2065819"/>
            <a:ext cx="395591" cy="1902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 descr="ншгл8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786322"/>
            <a:ext cx="2857500" cy="1600200"/>
          </a:xfrm>
          <a:prstGeom prst="rect">
            <a:avLst/>
          </a:prstGeom>
        </p:spPr>
      </p:pic>
      <p:pic>
        <p:nvPicPr>
          <p:cNvPr id="61" name="Рисунок 60" descr="defaul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312193"/>
            <a:ext cx="2071702" cy="1545807"/>
          </a:xfrm>
          <a:prstGeom prst="rect">
            <a:avLst/>
          </a:prstGeom>
        </p:spPr>
      </p:pic>
      <p:pic>
        <p:nvPicPr>
          <p:cNvPr id="62" name="Рисунок 61" descr="fru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643446"/>
            <a:ext cx="2790825" cy="2095500"/>
          </a:xfrm>
          <a:prstGeom prst="rect">
            <a:avLst/>
          </a:prstGeom>
        </p:spPr>
      </p:pic>
      <p:pic>
        <p:nvPicPr>
          <p:cNvPr id="64" name="Рисунок 63" descr="ноуог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0"/>
            <a:ext cx="2238774" cy="1285860"/>
          </a:xfrm>
          <a:prstGeom prst="rect">
            <a:avLst/>
          </a:prstGeom>
        </p:spPr>
      </p:pic>
      <p:pic>
        <p:nvPicPr>
          <p:cNvPr id="66" name="Рисунок 65" descr="но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0"/>
            <a:ext cx="2286000" cy="1905000"/>
          </a:xfrm>
          <a:prstGeom prst="rect">
            <a:avLst/>
          </a:prstGeom>
        </p:spPr>
      </p:pic>
      <p:pic>
        <p:nvPicPr>
          <p:cNvPr id="81" name="Рисунок 80" descr="ун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2" y="642918"/>
            <a:ext cx="2650119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56751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8001056" cy="61436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Цветковое растение состоит из корня, побега, цветка, почек, плодов, стебля и листьев.</a:t>
            </a:r>
          </a:p>
          <a:p>
            <a:r>
              <a:rPr lang="ru-RU" dirty="0" smtClean="0"/>
              <a:t>Многочисленные разветвления корня составляют корневую систему.</a:t>
            </a:r>
          </a:p>
          <a:p>
            <a:r>
              <a:rPr lang="ru-RU" dirty="0" smtClean="0"/>
              <a:t>Корневые системы бывают стержневыми и мочковатыми.</a:t>
            </a:r>
          </a:p>
          <a:p>
            <a:r>
              <a:rPr lang="ru-RU" dirty="0" smtClean="0"/>
              <a:t>В состав побега входит стебель, листья и почки.</a:t>
            </a:r>
          </a:p>
          <a:p>
            <a:r>
              <a:rPr lang="ru-RU" dirty="0" smtClean="0"/>
              <a:t>Строения стебля побега состоит из сердцевины, древесины, Луба и пробки.</a:t>
            </a:r>
          </a:p>
          <a:p>
            <a:r>
              <a:rPr lang="ru-RU" dirty="0" smtClean="0"/>
              <a:t>Листья бывают сидячими и черешковыми и сложными и простыми.</a:t>
            </a:r>
          </a:p>
          <a:p>
            <a:r>
              <a:rPr lang="ru-RU" dirty="0" smtClean="0"/>
              <a:t>Любой побег развивается из почки.</a:t>
            </a:r>
          </a:p>
          <a:p>
            <a:r>
              <a:rPr lang="ru-RU" dirty="0" smtClean="0"/>
              <a:t>Цветы и плоды есть только у цветковых растений.</a:t>
            </a:r>
          </a:p>
          <a:p>
            <a:r>
              <a:rPr lang="ru-RU" dirty="0" smtClean="0"/>
              <a:t>Строение цветка состоит из цветоложа, цветоножки, завязи, лепестков, чашелистика, столбика, рыльца, тычинки и пестика.</a:t>
            </a:r>
          </a:p>
          <a:p>
            <a:r>
              <a:rPr lang="ru-RU" dirty="0" smtClean="0"/>
              <a:t>Пестик – главная часть цветка.</a:t>
            </a:r>
          </a:p>
          <a:p>
            <a:r>
              <a:rPr lang="ru-RU" dirty="0" smtClean="0"/>
              <a:t>Плоды бывают односемянными и многосемянными, сочными и сухими.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2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latin typeface="Georgia" pitchFamily="18" charset="0"/>
              </a:rPr>
              <a:t>Корень и корневая система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358246" cy="1928826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Корень</a:t>
            </a:r>
            <a:r>
              <a:rPr lang="ru-RU" sz="2800" b="1" i="1" dirty="0" smtClean="0">
                <a:latin typeface="Georgia" pitchFamily="18" charset="0"/>
              </a:rPr>
              <a:t> – </a:t>
            </a:r>
            <a:r>
              <a:rPr lang="ru-RU" sz="2800" i="1" dirty="0" smtClean="0">
                <a:latin typeface="Georgia" pitchFamily="18" charset="0"/>
              </a:rPr>
              <a:t>орган, с помощью которого растение питается и укрепляется в почве. </a:t>
            </a:r>
          </a:p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Корневая система </a:t>
            </a:r>
            <a:r>
              <a:rPr lang="ru-RU" sz="2800" i="1" dirty="0" smtClean="0">
                <a:latin typeface="Georgia" pitchFamily="18" charset="0"/>
              </a:rPr>
              <a:t>– многочисленные разветвления корня.</a:t>
            </a:r>
          </a:p>
          <a:p>
            <a:pPr>
              <a:buNone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4" name="Рисунок 3" descr="f37dcbc7b08a183f999f5c229dd619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428868"/>
            <a:ext cx="3357586" cy="4288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500702"/>
            <a:ext cx="1357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Всасывание минеральных веществ корнями растений</a:t>
            </a: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>
            <a:off x="142844" y="6643710"/>
            <a:ext cx="45720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214414" y="4143380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158" y="3786190"/>
            <a:ext cx="1123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857752" y="2500306"/>
            <a:ext cx="3857652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Функции корня</a:t>
            </a: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57752" y="3071810"/>
            <a:ext cx="3857652" cy="341632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Почвенное питание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Укрепление в почве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Вегетативное размножение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2400" i="1" dirty="0" err="1" smtClean="0">
                <a:solidFill>
                  <a:schemeClr val="bg1"/>
                </a:solidFill>
                <a:latin typeface="Georgia" pitchFamily="18" charset="0"/>
              </a:rPr>
              <a:t>нек</a:t>
            </a:r>
            <a:r>
              <a:rPr lang="ru-RU" sz="2400" i="1" dirty="0" smtClean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Запасание питательных веществ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image022.jpg"/>
          <p:cNvPicPr>
            <a:picLocks noChangeAspect="1"/>
          </p:cNvPicPr>
          <p:nvPr/>
        </p:nvPicPr>
        <p:blipFill>
          <a:blip r:embed="rId2"/>
          <a:srcRect l="49408" t="4336" r="2638" b="3827"/>
          <a:stretch>
            <a:fillRect/>
          </a:stretch>
        </p:blipFill>
        <p:spPr>
          <a:xfrm>
            <a:off x="0" y="2071678"/>
            <a:ext cx="1571636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567378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Корневые системы</a:t>
            </a:r>
            <a:endParaRPr lang="ru-RU" sz="3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1285860"/>
            <a:ext cx="28969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Мочковатая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285860"/>
            <a:ext cx="33575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Стержневая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5" name="Прямая со стрелкой 14"/>
          <p:cNvCxnSpPr>
            <a:stCxn id="2" idx="2"/>
            <a:endCxn id="8" idx="0"/>
          </p:cNvCxnSpPr>
          <p:nvPr/>
        </p:nvCxnSpPr>
        <p:spPr>
          <a:xfrm rot="16200000" flipH="1">
            <a:off x="5473635" y="-189673"/>
            <a:ext cx="500066" cy="2450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11" idx="0"/>
          </p:cNvCxnSpPr>
          <p:nvPr/>
        </p:nvCxnSpPr>
        <p:spPr>
          <a:xfrm rot="5400000">
            <a:off x="3088465" y="-123844"/>
            <a:ext cx="500066" cy="23193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image022.jpg"/>
          <p:cNvPicPr>
            <a:picLocks noChangeAspect="1"/>
          </p:cNvPicPr>
          <p:nvPr/>
        </p:nvPicPr>
        <p:blipFill>
          <a:blip r:embed="rId2"/>
          <a:srcRect l="4464" t="2978" r="50000" b="2978"/>
          <a:stretch>
            <a:fillRect/>
          </a:stretch>
        </p:blipFill>
        <p:spPr>
          <a:xfrm>
            <a:off x="6000760" y="4168570"/>
            <a:ext cx="1143008" cy="2689430"/>
          </a:xfrm>
          <a:prstGeom prst="rect">
            <a:avLst/>
          </a:prstGeom>
        </p:spPr>
      </p:pic>
      <p:pic>
        <p:nvPicPr>
          <p:cNvPr id="52" name="Рисунок 51" descr="200911sorniaki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429132"/>
            <a:ext cx="1663619" cy="2268678"/>
          </a:xfrm>
          <a:prstGeom prst="rect">
            <a:avLst/>
          </a:prstGeom>
        </p:spPr>
      </p:pic>
      <p:pic>
        <p:nvPicPr>
          <p:cNvPr id="48" name="Рисунок 47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143116"/>
            <a:ext cx="2286016" cy="3458841"/>
          </a:xfrm>
          <a:prstGeom prst="rect">
            <a:avLst/>
          </a:prstGeom>
        </p:spPr>
      </p:pic>
      <p:pic>
        <p:nvPicPr>
          <p:cNvPr id="54" name="Рисунок 53" descr="koreni_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071678"/>
            <a:ext cx="3071801" cy="230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567378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Виды корней</a:t>
            </a:r>
            <a:endParaRPr lang="ru-RU" sz="3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2" name="Рисунок 11" descr="sxema.jpg"/>
          <p:cNvPicPr>
            <a:picLocks noChangeAspect="1"/>
          </p:cNvPicPr>
          <p:nvPr/>
        </p:nvPicPr>
        <p:blipFill>
          <a:blip r:embed="rId3"/>
          <a:srcRect l="10465" t="8140" r="1453" b="5814"/>
          <a:stretch>
            <a:fillRect/>
          </a:stretch>
        </p:blipFill>
        <p:spPr>
          <a:xfrm>
            <a:off x="500034" y="928670"/>
            <a:ext cx="7605251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kor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6124" b="13517"/>
          <a:stretch>
            <a:fillRect/>
          </a:stretch>
        </p:blipFill>
        <p:spPr>
          <a:xfrm>
            <a:off x="1785918" y="1071546"/>
            <a:ext cx="4857784" cy="51268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   Внешнее строение корня.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6000768"/>
            <a:ext cx="16225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Корневой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чехлик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endCxn id="6" idx="0"/>
          </p:cNvCxnSpPr>
          <p:nvPr/>
        </p:nvCxnSpPr>
        <p:spPr>
          <a:xfrm rot="16200000" flipH="1">
            <a:off x="2834500" y="5309376"/>
            <a:ext cx="928694" cy="4540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00892" y="2143116"/>
            <a:ext cx="143981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Боковой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корень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4429132"/>
            <a:ext cx="9444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Зона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роста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388" y="5715016"/>
            <a:ext cx="13324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Зона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деления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stCxn id="6" idx="0"/>
          </p:cNvCxnSpPr>
          <p:nvPr/>
        </p:nvCxnSpPr>
        <p:spPr>
          <a:xfrm rot="5400000" flipH="1" flipV="1">
            <a:off x="4263260" y="5120524"/>
            <a:ext cx="142876" cy="16176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3" idx="1"/>
          </p:cNvCxnSpPr>
          <p:nvPr/>
        </p:nvCxnSpPr>
        <p:spPr>
          <a:xfrm>
            <a:off x="5072066" y="5643578"/>
            <a:ext cx="1357322" cy="4253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авая фигурная скобка 31"/>
          <p:cNvSpPr/>
          <p:nvPr/>
        </p:nvSpPr>
        <p:spPr>
          <a:xfrm>
            <a:off x="5572132" y="4214818"/>
            <a:ext cx="357190" cy="1143008"/>
          </a:xfrm>
          <a:prstGeom prst="rightBrace">
            <a:avLst>
              <a:gd name="adj1" fmla="val 25564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6143636" y="2357430"/>
            <a:ext cx="428628" cy="1714512"/>
          </a:xfrm>
          <a:prstGeom prst="rightBrace">
            <a:avLst>
              <a:gd name="adj1" fmla="val 37051"/>
              <a:gd name="adj2" fmla="val 6948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2844" y="3429000"/>
            <a:ext cx="16430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Корневые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волоски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72264" y="3214686"/>
            <a:ext cx="18437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Зона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всасывания</a:t>
            </a:r>
          </a:p>
        </p:txBody>
      </p:sp>
      <p:cxnSp>
        <p:nvCxnSpPr>
          <p:cNvPr id="37" name="Прямая соединительная линия 36"/>
          <p:cNvCxnSpPr>
            <a:stCxn id="4" idx="1"/>
          </p:cNvCxnSpPr>
          <p:nvPr/>
        </p:nvCxnSpPr>
        <p:spPr>
          <a:xfrm rot="10800000" flipH="1">
            <a:off x="1785918" y="3571877"/>
            <a:ext cx="642942" cy="630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1" idx="1"/>
          </p:cNvCxnSpPr>
          <p:nvPr/>
        </p:nvCxnSpPr>
        <p:spPr>
          <a:xfrm rot="10800000">
            <a:off x="6215074" y="2071679"/>
            <a:ext cx="785818" cy="4253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5143536" cy="909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/>
            </a:r>
            <a:br>
              <a:rPr lang="ru-RU" sz="4400" b="1" i="1" dirty="0" smtClean="0">
                <a:latin typeface="Georgia" pitchFamily="18" charset="0"/>
              </a:rPr>
            </a:br>
            <a:r>
              <a:rPr lang="ru-RU" sz="4400" b="1" i="1" dirty="0">
                <a:latin typeface="Georgia" pitchFamily="18" charset="0"/>
              </a:rPr>
              <a:t/>
            </a:r>
            <a:br>
              <a:rPr lang="ru-RU" sz="4400" b="1" i="1" dirty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/>
            </a:r>
            <a:br>
              <a:rPr lang="ru-RU" sz="4400" b="1" i="1" dirty="0" smtClean="0">
                <a:latin typeface="Georgia" pitchFamily="18" charset="0"/>
              </a:rPr>
            </a:br>
            <a:r>
              <a:rPr lang="ru-RU" sz="4400" b="1" i="1" dirty="0" smtClean="0">
                <a:latin typeface="Georgia" pitchFamily="18" charset="0"/>
              </a:rPr>
              <a:t>Побег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4857752" cy="4500594"/>
          </a:xfrm>
        </p:spPr>
        <p:txBody>
          <a:bodyPr>
            <a:normAutofit/>
          </a:bodyPr>
          <a:lstStyle/>
          <a:p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Побег</a:t>
            </a:r>
            <a:r>
              <a:rPr lang="ru-RU" sz="2000" i="1" dirty="0" smtClean="0">
                <a:latin typeface="Georgia" pitchFamily="18" charset="0"/>
              </a:rPr>
              <a:t> –(стебель с расположенными на нём листьями и почками) Надземный орган растения, возникший как приспособление к жизни в воздушной среде суши. Его строение сложнее, чем корня.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Priroda6_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0"/>
            <a:ext cx="4286248" cy="6697263"/>
          </a:xfrm>
          <a:prstGeom prst="rect">
            <a:avLst/>
          </a:prstGeom>
        </p:spPr>
      </p:pic>
      <p:pic>
        <p:nvPicPr>
          <p:cNvPr id="5" name="Рисунок 4" descr="Priroda6_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52" y="25571"/>
            <a:ext cx="4286248" cy="669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143536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Лист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19" name="Содержимое 18" descr="111tipi_Liste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32422" y="2931956"/>
            <a:ext cx="4011578" cy="3926044"/>
          </a:xfrm>
        </p:spPr>
      </p:pic>
      <p:pic>
        <p:nvPicPr>
          <p:cNvPr id="5" name="Рисунок 4" descr="St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3438"/>
            <a:ext cx="5143504" cy="4464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57148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Georgia" pitchFamily="18" charset="0"/>
              </a:rPr>
              <a:t>Листья</a:t>
            </a:r>
            <a:r>
              <a:rPr lang="ru-RU" sz="2400" dirty="0" smtClean="0"/>
              <a:t> – </a:t>
            </a:r>
            <a:r>
              <a:rPr lang="ru-RU" sz="2400" i="1" dirty="0" smtClean="0">
                <a:latin typeface="Georgia" pitchFamily="18" charset="0"/>
              </a:rPr>
              <a:t>боковые органы побега. Они выполняют важнейшую функцию зеленого растения — фотосинтез, транспирацию (регулируемое испарение воды) и газообмен.</a:t>
            </a:r>
            <a:endParaRPr lang="ru-RU" sz="24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ld-y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2286016" cy="2429950"/>
          </a:xfrm>
          <a:prstGeom prst="rect">
            <a:avLst/>
          </a:prstGeom>
        </p:spPr>
      </p:pic>
      <p:pic>
        <p:nvPicPr>
          <p:cNvPr id="12" name="Рисунок 11" descr="000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193" y="4143381"/>
            <a:ext cx="3780807" cy="2714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Виды жилкования: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3643338" cy="714380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ru-RU" sz="3200" dirty="0" smtClean="0"/>
              <a:t>Перистое (сетчатое)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1071546"/>
            <a:ext cx="2214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+mn-lt"/>
              </a:rPr>
              <a:t>Пальчатое</a:t>
            </a:r>
            <a:endParaRPr lang="ru-RU" sz="3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3929066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+mn-lt"/>
              </a:rPr>
              <a:t>Дуговое</a:t>
            </a:r>
            <a:endParaRPr lang="ru-RU" sz="3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3786190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+mn-lt"/>
              </a:rPr>
              <a:t>Параллельное</a:t>
            </a:r>
            <a:endParaRPr lang="ru-RU" sz="3000" dirty="0">
              <a:latin typeface="+mn-lt"/>
            </a:endParaRPr>
          </a:p>
        </p:txBody>
      </p:sp>
      <p:pic>
        <p:nvPicPr>
          <p:cNvPr id="11" name="Рисунок 10" descr="ge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1571612"/>
            <a:ext cx="3311706" cy="2328437"/>
          </a:xfrm>
          <a:prstGeom prst="rect">
            <a:avLst/>
          </a:prstGeom>
        </p:spPr>
      </p:pic>
      <p:pic>
        <p:nvPicPr>
          <p:cNvPr id="13" name="Рисунок 12" descr="24a570a2dcfabd9b_t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286257"/>
            <a:ext cx="3061600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Листорасположение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6698998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1">
      <a:dk1>
        <a:sysClr val="windowText" lastClr="000000"/>
      </a:dk1>
      <a:lt1>
        <a:sysClr val="window" lastClr="FFFFFF"/>
      </a:lt1>
      <a:dk2>
        <a:srgbClr val="325920"/>
      </a:dk2>
      <a:lt2>
        <a:srgbClr val="000000"/>
      </a:lt2>
      <a:accent1>
        <a:srgbClr val="66B24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254218"/>
      </a:hlink>
      <a:folHlink>
        <a:srgbClr val="25421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656</TotalTime>
  <Words>272</Words>
  <Application>Microsoft Office PowerPoint</Application>
  <PresentationFormat>Экран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Органы цветкового растения.</vt:lpstr>
      <vt:lpstr>Корень и корневая система</vt:lpstr>
      <vt:lpstr>Корневые системы</vt:lpstr>
      <vt:lpstr>Виды корней</vt:lpstr>
      <vt:lpstr>         Внешнее строение корня.</vt:lpstr>
      <vt:lpstr>   Побег</vt:lpstr>
      <vt:lpstr>Лист</vt:lpstr>
      <vt:lpstr>Виды жилкования:</vt:lpstr>
      <vt:lpstr>Листорасположение</vt:lpstr>
      <vt:lpstr>Строение цветка</vt:lpstr>
      <vt:lpstr>Плоды</vt:lpstr>
      <vt:lpstr>Вывод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цветковых растений.</dc:title>
  <dc:creator>Ирина</dc:creator>
  <cp:lastModifiedBy>Ирина</cp:lastModifiedBy>
  <cp:revision>67</cp:revision>
  <dcterms:created xsi:type="dcterms:W3CDTF">2011-09-28T16:38:39Z</dcterms:created>
  <dcterms:modified xsi:type="dcterms:W3CDTF">2013-11-19T06:59:38Z</dcterms:modified>
</cp:coreProperties>
</file>