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0" r:id="rId2"/>
    <p:sldId id="261" r:id="rId3"/>
    <p:sldId id="288" r:id="rId4"/>
    <p:sldId id="289" r:id="rId5"/>
    <p:sldId id="263" r:id="rId6"/>
    <p:sldId id="264" r:id="rId7"/>
    <p:sldId id="265" r:id="rId8"/>
    <p:sldId id="266" r:id="rId9"/>
    <p:sldId id="291" r:id="rId10"/>
    <p:sldId id="292" r:id="rId11"/>
    <p:sldId id="269" r:id="rId12"/>
    <p:sldId id="290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B9750F-B721-4992-AC13-3ED169DFEE9F}" type="datetimeFigureOut">
              <a:rPr lang="ru-RU" smtClean="0"/>
              <a:t>12.03.2024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7A4D7-7C96-4DDE-9A28-CD2690F3C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983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7A4D7-7C96-4DDE-9A28-CD2690F3CC6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175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CDCA8A0-786D-42C6-B149-6FEF5DCCA84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A96E5AB-A0E9-403A-A08D-FCCF9D41E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A8A0-786D-42C6-B149-6FEF5DCCA84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E5AB-A0E9-403A-A08D-FCCF9D41E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A8A0-786D-42C6-B149-6FEF5DCCA84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E5AB-A0E9-403A-A08D-FCCF9D41E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A8A0-786D-42C6-B149-6FEF5DCCA84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E5AB-A0E9-403A-A08D-FCCF9D41E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CDCA8A0-786D-42C6-B149-6FEF5DCCA84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A96E5AB-A0E9-403A-A08D-FCCF9D41E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A8A0-786D-42C6-B149-6FEF5DCCA84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E5AB-A0E9-403A-A08D-FCCF9D41E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A8A0-786D-42C6-B149-6FEF5DCCA84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E5AB-A0E9-403A-A08D-FCCF9D41E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A8A0-786D-42C6-B149-6FEF5DCCA84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E5AB-A0E9-403A-A08D-FCCF9D41E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A8A0-786D-42C6-B149-6FEF5DCCA84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E5AB-A0E9-403A-A08D-FCCF9D41E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A8A0-786D-42C6-B149-6FEF5DCCA84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E5AB-A0E9-403A-A08D-FCCF9D41E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A8A0-786D-42C6-B149-6FEF5DCCA84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6E5AB-A0E9-403A-A08D-FCCF9D41E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CDCA8A0-786D-42C6-B149-6FEF5DCCA84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96E5AB-A0E9-403A-A08D-FCCF9D41E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21913"/>
            <a:ext cx="8373616" cy="99060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Вспомните: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38" y="1196752"/>
            <a:ext cx="9144000" cy="532859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latin typeface="+mj-lt"/>
              </a:rPr>
              <a:t>Какими свойствами живого обладают живые организмы?</a:t>
            </a:r>
          </a:p>
          <a:p>
            <a:r>
              <a:rPr lang="ru-RU" dirty="0" smtClean="0">
                <a:latin typeface="+mj-lt"/>
              </a:rPr>
              <a:t>(</a:t>
            </a:r>
            <a:r>
              <a:rPr lang="ru-RU" dirty="0">
                <a:latin typeface="+mj-lt"/>
              </a:rPr>
              <a:t>П</a:t>
            </a:r>
            <a:r>
              <a:rPr lang="ru-RU" dirty="0" smtClean="0">
                <a:latin typeface="+mj-lt"/>
              </a:rPr>
              <a:t>итание, дыхание, выделение, обмен веществ, рост и развитие, размножение, движение, раздражимость.)</a:t>
            </a:r>
          </a:p>
          <a:p>
            <a:pPr lvl="0">
              <a:buClr>
                <a:srgbClr val="727CA3"/>
              </a:buClr>
            </a:pPr>
            <a:r>
              <a:rPr lang="ru-RU" b="1" dirty="0">
                <a:solidFill>
                  <a:prstClr val="black"/>
                </a:solidFill>
                <a:latin typeface="+mj-lt"/>
              </a:rPr>
              <a:t>Как вы думаете, какие процессы жизнедеятельности организма являются компонентами обмена веществ?</a:t>
            </a:r>
          </a:p>
          <a:p>
            <a:pPr lvl="0">
              <a:buClr>
                <a:srgbClr val="727CA3"/>
              </a:buClr>
            </a:pPr>
            <a:r>
              <a:rPr lang="ru-RU" dirty="0" smtClean="0">
                <a:solidFill>
                  <a:prstClr val="black"/>
                </a:solidFill>
                <a:latin typeface="+mj-lt"/>
              </a:rPr>
              <a:t>(Питание</a:t>
            </a:r>
            <a:r>
              <a:rPr lang="ru-RU" dirty="0">
                <a:solidFill>
                  <a:prstClr val="black"/>
                </a:solidFill>
                <a:latin typeface="+mj-lt"/>
              </a:rPr>
              <a:t>, дыхание, </a:t>
            </a:r>
            <a:r>
              <a:rPr lang="ru-RU" dirty="0" smtClean="0">
                <a:solidFill>
                  <a:prstClr val="black"/>
                </a:solidFill>
                <a:latin typeface="+mj-lt"/>
              </a:rPr>
              <a:t>выделение.)</a:t>
            </a:r>
          </a:p>
          <a:p>
            <a:pPr lvl="0">
              <a:buClr>
                <a:srgbClr val="727CA3"/>
              </a:buClr>
            </a:pPr>
            <a:r>
              <a:rPr lang="ru-RU" b="1" dirty="0">
                <a:solidFill>
                  <a:prstClr val="black"/>
                </a:solidFill>
                <a:latin typeface="+mj-lt"/>
              </a:rPr>
              <a:t>Что такое питание?</a:t>
            </a:r>
          </a:p>
          <a:p>
            <a:pPr lvl="0">
              <a:buClr>
                <a:srgbClr val="727CA3"/>
              </a:buClr>
            </a:pPr>
            <a:r>
              <a:rPr lang="ru-RU" dirty="0" smtClean="0">
                <a:solidFill>
                  <a:prstClr val="black"/>
                </a:solidFill>
                <a:latin typeface="+mj-lt"/>
              </a:rPr>
              <a:t>(Это </a:t>
            </a:r>
            <a:r>
              <a:rPr lang="ru-RU" dirty="0">
                <a:solidFill>
                  <a:prstClr val="black"/>
                </a:solidFill>
                <a:latin typeface="+mj-lt"/>
              </a:rPr>
              <a:t>процесс </a:t>
            </a:r>
            <a:r>
              <a:rPr lang="ru-RU" dirty="0" smtClean="0">
                <a:solidFill>
                  <a:prstClr val="black"/>
                </a:solidFill>
                <a:latin typeface="+mj-lt"/>
              </a:rPr>
              <a:t>поступления </a:t>
            </a:r>
            <a:r>
              <a:rPr lang="ru-RU" dirty="0">
                <a:solidFill>
                  <a:prstClr val="black"/>
                </a:solidFill>
                <a:latin typeface="+mj-lt"/>
              </a:rPr>
              <a:t>и усвоения организмом </a:t>
            </a:r>
            <a:r>
              <a:rPr lang="ru-RU" dirty="0" smtClean="0">
                <a:solidFill>
                  <a:prstClr val="black"/>
                </a:solidFill>
                <a:latin typeface="+mj-lt"/>
              </a:rPr>
              <a:t>питательных веществ.)</a:t>
            </a:r>
            <a:endParaRPr lang="ru-RU" dirty="0">
              <a:solidFill>
                <a:prstClr val="black"/>
              </a:solidFill>
              <a:latin typeface="+mj-lt"/>
            </a:endParaRPr>
          </a:p>
          <a:p>
            <a:pPr lvl="0">
              <a:buClr>
                <a:srgbClr val="727CA3"/>
              </a:buClr>
            </a:pPr>
            <a:r>
              <a:rPr lang="ru-RU" b="1" dirty="0">
                <a:solidFill>
                  <a:prstClr val="black"/>
                </a:solidFill>
                <a:latin typeface="+mj-lt"/>
              </a:rPr>
              <a:t>Что такое дыхание?</a:t>
            </a:r>
          </a:p>
          <a:p>
            <a:pPr lvl="0">
              <a:buClr>
                <a:srgbClr val="727CA3"/>
              </a:buClr>
            </a:pPr>
            <a:r>
              <a:rPr lang="ru-RU" dirty="0">
                <a:solidFill>
                  <a:prstClr val="black"/>
                </a:solidFill>
                <a:latin typeface="+mj-lt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+mj-lt"/>
              </a:rPr>
              <a:t>(Это </a:t>
            </a:r>
            <a:r>
              <a:rPr lang="ru-RU" dirty="0">
                <a:solidFill>
                  <a:prstClr val="black"/>
                </a:solidFill>
                <a:latin typeface="+mj-lt"/>
              </a:rPr>
              <a:t>газообмен между организмом и внешней средой: из внешней среды в организм поступает кислород, а из организма во внешнюю среду выделяется углекислый </a:t>
            </a:r>
            <a:r>
              <a:rPr lang="ru-RU" dirty="0" smtClean="0">
                <a:solidFill>
                  <a:prstClr val="black"/>
                </a:solidFill>
                <a:latin typeface="+mj-lt"/>
              </a:rPr>
              <a:t>газ.)</a:t>
            </a:r>
            <a:endParaRPr lang="ru-RU" dirty="0">
              <a:solidFill>
                <a:prstClr val="black"/>
              </a:solidFill>
              <a:latin typeface="+mj-lt"/>
            </a:endParaRPr>
          </a:p>
          <a:p>
            <a:pPr lvl="0">
              <a:buClr>
                <a:srgbClr val="727CA3"/>
              </a:buClr>
            </a:pPr>
            <a:r>
              <a:rPr lang="ru-RU" b="1" dirty="0">
                <a:solidFill>
                  <a:prstClr val="black"/>
                </a:solidFill>
                <a:latin typeface="+mj-lt"/>
              </a:rPr>
              <a:t>Что называется выделением у живых организмов?</a:t>
            </a:r>
          </a:p>
          <a:p>
            <a:pPr lvl="0">
              <a:buClr>
                <a:srgbClr val="727CA3"/>
              </a:buClr>
            </a:pPr>
            <a:r>
              <a:rPr lang="ru-RU" dirty="0" smtClean="0">
                <a:solidFill>
                  <a:prstClr val="black"/>
                </a:solidFill>
                <a:latin typeface="+mj-lt"/>
              </a:rPr>
              <a:t>(Это </a:t>
            </a:r>
            <a:r>
              <a:rPr lang="ru-RU" dirty="0">
                <a:solidFill>
                  <a:prstClr val="black"/>
                </a:solidFill>
                <a:latin typeface="+mj-lt"/>
              </a:rPr>
              <a:t>процесс удаления из организма во внешнюю среду ненужных, вредных и ядовитых </a:t>
            </a:r>
            <a:r>
              <a:rPr lang="ru-RU" dirty="0" smtClean="0">
                <a:solidFill>
                  <a:prstClr val="black"/>
                </a:solidFill>
                <a:latin typeface="+mj-lt"/>
              </a:rPr>
              <a:t>веществ.)</a:t>
            </a:r>
            <a:endParaRPr lang="ru-RU" dirty="0">
              <a:solidFill>
                <a:prstClr val="black"/>
              </a:solidFill>
              <a:latin typeface="+mj-lt"/>
            </a:endParaRPr>
          </a:p>
          <a:p>
            <a:pPr lvl="0">
              <a:buClr>
                <a:srgbClr val="727CA3"/>
              </a:buClr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28600"/>
            <a:ext cx="8715404" cy="771508"/>
          </a:xfrm>
        </p:spPr>
        <p:txBody>
          <a:bodyPr>
            <a:normAutofit fontScale="90000"/>
          </a:bodyPr>
          <a:lstStyle/>
          <a:p>
            <a:r>
              <a:rPr lang="ru-RU" sz="2900" b="1" dirty="0">
                <a:solidFill>
                  <a:prstClr val="black"/>
                </a:solidFill>
              </a:rPr>
              <a:t>Задание </a:t>
            </a:r>
            <a:r>
              <a:rPr lang="ru-RU" sz="2900" b="1" dirty="0" smtClean="0">
                <a:solidFill>
                  <a:prstClr val="black"/>
                </a:solidFill>
              </a:rPr>
              <a:t>6. </a:t>
            </a:r>
            <a:r>
              <a:rPr lang="ru-RU" sz="2900" dirty="0">
                <a:solidFill>
                  <a:prstClr val="black"/>
                </a:solidFill>
              </a:rPr>
              <a:t/>
            </a:r>
            <a:br>
              <a:rPr lang="ru-RU" sz="2900" dirty="0">
                <a:solidFill>
                  <a:prstClr val="black"/>
                </a:solidFill>
              </a:rPr>
            </a:br>
            <a:r>
              <a:rPr lang="ru-RU" sz="2900" dirty="0">
                <a:solidFill>
                  <a:prstClr val="black"/>
                </a:solidFill>
              </a:rPr>
              <a:t>Проанализируйте схему обмена </a:t>
            </a:r>
            <a:r>
              <a:rPr lang="ru-RU" sz="2900" dirty="0" smtClean="0">
                <a:solidFill>
                  <a:prstClr val="black"/>
                </a:solidFill>
              </a:rPr>
              <a:t>углеводов </a:t>
            </a:r>
            <a:r>
              <a:rPr lang="ru-RU" sz="2900" dirty="0">
                <a:solidFill>
                  <a:prstClr val="black"/>
                </a:solidFill>
              </a:rPr>
              <a:t>в организме</a:t>
            </a:r>
            <a:r>
              <a:rPr lang="ru-RU" sz="2900" dirty="0" smtClean="0">
                <a:solidFill>
                  <a:prstClr val="black"/>
                </a:solidFill>
              </a:rPr>
              <a:t>.</a:t>
            </a:r>
            <a:endParaRPr lang="ru-RU" dirty="0"/>
          </a:p>
        </p:txBody>
      </p:sp>
      <p:pic>
        <p:nvPicPr>
          <p:cNvPr id="5" name="Содержимое 4" descr="-10-638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539552" y="1124744"/>
            <a:ext cx="5328592" cy="5184576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666" y="1844824"/>
            <a:ext cx="3240360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302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8229600" cy="990600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 каком отделе кишечника происходит всасывание воды и </a:t>
            </a:r>
            <a:r>
              <a:rPr lang="ru-RU" dirty="0" smtClean="0">
                <a:solidFill>
                  <a:schemeClr val="tx1"/>
                </a:solidFill>
              </a:rPr>
              <a:t>минеральных солей обратно в кровь? Являются ли вода и соли источником энергии? Вспомните, в каких продуктах они содержатся в </a:t>
            </a:r>
            <a:r>
              <a:rPr lang="ru-RU" dirty="0" smtClean="0">
                <a:solidFill>
                  <a:schemeClr val="tx1"/>
                </a:solidFill>
              </a:rPr>
              <a:t>большом количестве и </a:t>
            </a:r>
            <a:r>
              <a:rPr lang="ru-RU" dirty="0" smtClean="0">
                <a:solidFill>
                  <a:schemeClr val="tx1"/>
                </a:solidFill>
              </a:rPr>
              <a:t>какую роль они выполняют в организме?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467544" y="3441317"/>
            <a:ext cx="8229600" cy="3376032"/>
          </a:xfrm>
        </p:spPr>
        <p:txBody>
          <a:bodyPr/>
          <a:lstStyle/>
          <a:p>
            <a:r>
              <a:rPr lang="ru-RU" b="1" dirty="0" smtClean="0"/>
              <a:t>Вода</a:t>
            </a:r>
            <a:r>
              <a:rPr lang="ru-RU" dirty="0" smtClean="0"/>
              <a:t> необходима для </a:t>
            </a:r>
            <a:r>
              <a:rPr lang="ru-RU" b="1" dirty="0" smtClean="0"/>
              <a:t>обменных процессов</a:t>
            </a:r>
            <a:r>
              <a:rPr lang="ru-RU" dirty="0" smtClean="0"/>
              <a:t>: все химические процессы в организме происходят в водной среде, участвует в транспорте веществ, терморегуляции.</a:t>
            </a:r>
          </a:p>
          <a:p>
            <a:r>
              <a:rPr lang="ru-RU" b="1" dirty="0" smtClean="0"/>
              <a:t>Минеральные вещества </a:t>
            </a:r>
            <a:r>
              <a:rPr lang="ru-RU" dirty="0" smtClean="0"/>
              <a:t>также необходимы для обмена веществ и важных жизненных функций: раздражимости, прочности костей.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Домашнее задание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Параграф  43</a:t>
            </a:r>
          </a:p>
          <a:p>
            <a:r>
              <a:rPr lang="ru-RU" dirty="0" smtClean="0"/>
              <a:t>Опорные схемы в тетради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614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548680"/>
            <a:ext cx="9144000" cy="5927074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Clr>
                <a:srgbClr val="727CA3"/>
              </a:buClr>
              <a:buNone/>
            </a:pPr>
            <a:endParaRPr lang="ru-RU" sz="2400" dirty="0" smtClean="0">
              <a:solidFill>
                <a:prstClr val="black"/>
              </a:solidFill>
            </a:endParaRPr>
          </a:p>
          <a:p>
            <a:pPr lvl="0">
              <a:buClr>
                <a:srgbClr val="727CA3"/>
              </a:buClr>
            </a:pPr>
            <a:r>
              <a:rPr lang="ru-RU" sz="2400" b="1" dirty="0">
                <a:solidFill>
                  <a:prstClr val="black"/>
                </a:solidFill>
                <a:latin typeface="+mj-lt"/>
              </a:rPr>
              <a:t>Остаются ли неизменными </a:t>
            </a:r>
            <a:r>
              <a:rPr lang="ru-RU" sz="2400" b="1" dirty="0" smtClean="0">
                <a:solidFill>
                  <a:prstClr val="black"/>
                </a:solidFill>
                <a:latin typeface="+mj-lt"/>
              </a:rPr>
              <a:t>питательные вещества, </a:t>
            </a:r>
            <a:r>
              <a:rPr lang="ru-RU" sz="2400" b="1" dirty="0">
                <a:solidFill>
                  <a:prstClr val="black"/>
                </a:solidFill>
                <a:latin typeface="+mj-lt"/>
              </a:rPr>
              <a:t>поступившие </a:t>
            </a:r>
            <a:r>
              <a:rPr lang="ru-RU" sz="2400" b="1" dirty="0" smtClean="0">
                <a:solidFill>
                  <a:prstClr val="black"/>
                </a:solidFill>
                <a:latin typeface="+mj-lt"/>
              </a:rPr>
              <a:t>с пищей из </a:t>
            </a:r>
            <a:r>
              <a:rPr lang="ru-RU" sz="2400" b="1" dirty="0">
                <a:solidFill>
                  <a:prstClr val="black"/>
                </a:solidFill>
                <a:latin typeface="+mj-lt"/>
              </a:rPr>
              <a:t>внешней среды в организм</a:t>
            </a:r>
            <a:r>
              <a:rPr lang="ru-RU" sz="2400" b="1" dirty="0" smtClean="0">
                <a:solidFill>
                  <a:prstClr val="black"/>
                </a:solidFill>
                <a:latin typeface="+mj-lt"/>
              </a:rPr>
              <a:t>? Если нет, то что с ними происходит?</a:t>
            </a:r>
            <a:endParaRPr lang="ru-RU" sz="2400" b="1" dirty="0">
              <a:solidFill>
                <a:prstClr val="black"/>
              </a:solidFill>
              <a:latin typeface="+mj-lt"/>
            </a:endParaRPr>
          </a:p>
          <a:p>
            <a:pPr lvl="0">
              <a:buClr>
                <a:srgbClr val="727CA3"/>
              </a:buClr>
            </a:pPr>
            <a:r>
              <a:rPr lang="ru-RU" sz="2400" dirty="0" smtClean="0">
                <a:solidFill>
                  <a:prstClr val="black"/>
                </a:solidFill>
                <a:latin typeface="+mj-lt"/>
              </a:rPr>
              <a:t>(Нет</a:t>
            </a:r>
            <a:r>
              <a:rPr lang="ru-RU" sz="2400" b="1" dirty="0" smtClean="0">
                <a:solidFill>
                  <a:prstClr val="black"/>
                </a:solidFill>
                <a:latin typeface="+mj-lt"/>
              </a:rPr>
              <a:t>. </a:t>
            </a:r>
            <a:r>
              <a:rPr lang="ru-RU" sz="2400" dirty="0" smtClean="0">
                <a:solidFill>
                  <a:prstClr val="black"/>
                </a:solidFill>
                <a:latin typeface="+mj-lt"/>
              </a:rPr>
              <a:t>Вещества</a:t>
            </a:r>
            <a:r>
              <a:rPr lang="ru-RU" sz="2400" dirty="0">
                <a:solidFill>
                  <a:prstClr val="black"/>
                </a:solidFill>
                <a:latin typeface="+mj-lt"/>
              </a:rPr>
              <a:t>, поступившие из внешней среды в организм, </a:t>
            </a:r>
            <a:r>
              <a:rPr lang="ru-RU" sz="2400" dirty="0" smtClean="0">
                <a:solidFill>
                  <a:prstClr val="black"/>
                </a:solidFill>
                <a:latin typeface="+mj-lt"/>
              </a:rPr>
              <a:t>в пищеварительной системе подвергаются различным превращениям: механическая обработка, расщепление, всасывание, удаление остатков.)</a:t>
            </a:r>
          </a:p>
          <a:p>
            <a:pPr lvl="0">
              <a:buClr>
                <a:srgbClr val="727CA3"/>
              </a:buClr>
            </a:pPr>
            <a:r>
              <a:rPr lang="ru-RU" sz="2400" b="1" dirty="0">
                <a:solidFill>
                  <a:prstClr val="black"/>
                </a:solidFill>
                <a:latin typeface="Cambria" panose="02040503050406030204" pitchFamily="18" charset="0"/>
              </a:rPr>
              <a:t>Какая система органов обеспечивает доставку питательных веществ и кислорода к органам и тканям?</a:t>
            </a:r>
          </a:p>
          <a:p>
            <a:pPr lvl="0">
              <a:buClr>
                <a:srgbClr val="727CA3"/>
              </a:buClr>
            </a:pPr>
            <a:r>
              <a:rPr lang="ru-RU" sz="2400" dirty="0">
                <a:solidFill>
                  <a:prstClr val="black"/>
                </a:solidFill>
                <a:latin typeface="Cambria" panose="02040503050406030204" pitchFamily="18" charset="0"/>
              </a:rPr>
              <a:t>(Кровеносная</a:t>
            </a:r>
            <a:r>
              <a:rPr lang="ru-RU" sz="2400" dirty="0" smtClean="0">
                <a:solidFill>
                  <a:prstClr val="black"/>
                </a:solidFill>
                <a:latin typeface="Cambria" panose="02040503050406030204" pitchFamily="18" charset="0"/>
              </a:rPr>
              <a:t>)</a:t>
            </a:r>
            <a:endParaRPr lang="ru-RU" sz="2400" dirty="0">
              <a:solidFill>
                <a:prstClr val="black"/>
              </a:solidFill>
              <a:latin typeface="+mj-lt"/>
            </a:endParaRPr>
          </a:p>
          <a:p>
            <a:pPr lvl="0">
              <a:buClr>
                <a:srgbClr val="727CA3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+mj-lt"/>
              </a:rPr>
              <a:t>Как используются питательные вещества, поступившие в клетку?</a:t>
            </a:r>
          </a:p>
          <a:p>
            <a:pPr lvl="0">
              <a:buClr>
                <a:srgbClr val="727CA3"/>
              </a:buClr>
            </a:pPr>
            <a:r>
              <a:rPr lang="ru-RU" sz="2400" dirty="0" smtClean="0">
                <a:solidFill>
                  <a:prstClr val="black"/>
                </a:solidFill>
                <a:latin typeface="+mj-lt"/>
              </a:rPr>
              <a:t>(Питательные вещества идут на рост, развитие и на восполнение утраченной энергии.)</a:t>
            </a:r>
          </a:p>
          <a:p>
            <a:pPr lvl="0">
              <a:buClr>
                <a:srgbClr val="727CA3"/>
              </a:buClr>
            </a:pPr>
            <a:r>
              <a:rPr lang="ru-RU" sz="2400" b="1" dirty="0" smtClean="0">
                <a:solidFill>
                  <a:prstClr val="black"/>
                </a:solidFill>
                <a:latin typeface="+mj-lt"/>
              </a:rPr>
              <a:t>Как в организме извлекается энергия, заключённая в питательных веществах?</a:t>
            </a:r>
          </a:p>
          <a:p>
            <a:pPr lvl="0">
              <a:buClr>
                <a:srgbClr val="727CA3"/>
              </a:buClr>
            </a:pPr>
            <a:r>
              <a:rPr lang="ru-RU" sz="2400" dirty="0" smtClean="0">
                <a:solidFill>
                  <a:prstClr val="black"/>
                </a:solidFill>
                <a:latin typeface="+mj-lt"/>
              </a:rPr>
              <a:t>(Часть питательных веществ подвергается биологическому окислению и распаду на более простые с выделением энергии.)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23528" y="-315416"/>
            <a:ext cx="8373616" cy="99060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Вспомните: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58204" cy="1980456"/>
          </a:xfrm>
          <a:solidFill>
            <a:srgbClr val="00B0F0"/>
          </a:solidFill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 какие вещества расщепляются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белки, жиры и углеводы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в органах пищеварения и с помощью каких ферментов?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34094288"/>
              </p:ext>
            </p:extLst>
          </p:nvPr>
        </p:nvGraphicFramePr>
        <p:xfrm>
          <a:off x="395536" y="2492896"/>
          <a:ext cx="8424936" cy="3143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2808312"/>
                <a:gridCol w="2808312"/>
              </a:tblGrid>
              <a:tr h="1147978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Органические соединения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Ферменты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Промежуточные продукты расщепления</a:t>
                      </a:r>
                      <a:endParaRPr lang="ru-RU" sz="2200" dirty="0"/>
                    </a:p>
                  </a:txBody>
                  <a:tcPr/>
                </a:tc>
              </a:tr>
              <a:tr h="665098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Белки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/>
                </a:tc>
              </a:tr>
              <a:tr h="665098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Жиры 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/>
                </a:tc>
              </a:tr>
              <a:tr h="665098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Углеводы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5733256"/>
            <a:ext cx="90880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Ферменты: </a:t>
            </a:r>
            <a:r>
              <a:rPr lang="ru-RU" sz="2000" dirty="0" smtClean="0"/>
              <a:t>амилаза, липаза, пепсин.</a:t>
            </a:r>
          </a:p>
          <a:p>
            <a:r>
              <a:rPr lang="ru-RU" sz="2000" b="1" dirty="0" smtClean="0"/>
              <a:t>Продукты расщепления: </a:t>
            </a:r>
            <a:r>
              <a:rPr lang="ru-RU" sz="2000" dirty="0" smtClean="0"/>
              <a:t>аминокислоты, глицерин и жирные кислоты, глюкоза.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5178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</a:rPr>
              <a:t>Тема урока:</a:t>
            </a:r>
            <a:br>
              <a:rPr lang="ru-RU" dirty="0">
                <a:solidFill>
                  <a:prstClr val="black"/>
                </a:solidFill>
              </a:rPr>
            </a:br>
            <a:r>
              <a:rPr lang="ru-RU" b="1" dirty="0">
                <a:solidFill>
                  <a:prstClr val="black"/>
                </a:solidFill>
              </a:rPr>
              <a:t>Обменные процессы в организме.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>
            <a:normAutofit fontScale="92500"/>
          </a:bodyPr>
          <a:lstStyle/>
          <a:p>
            <a:pPr marL="0" lvl="0" indent="0">
              <a:buClr>
                <a:srgbClr val="727CA3"/>
              </a:buClr>
              <a:buNone/>
            </a:pPr>
            <a:r>
              <a:rPr lang="ru-RU" sz="2800" b="1" dirty="0">
                <a:ea typeface="+mj-ea"/>
                <a:cs typeface="+mj-cs"/>
              </a:rPr>
              <a:t>ЦЕЛЬ </a:t>
            </a:r>
            <a:r>
              <a:rPr lang="ru-RU" sz="2800" dirty="0" smtClean="0">
                <a:ea typeface="+mj-ea"/>
                <a:cs typeface="+mj-cs"/>
              </a:rPr>
              <a:t>– закрепить и углубить знания обменных процессов в организме.</a:t>
            </a:r>
          </a:p>
          <a:p>
            <a:pPr marL="0" lvl="0" indent="0">
              <a:buClr>
                <a:srgbClr val="727CA3"/>
              </a:buClr>
              <a:buNone/>
            </a:pPr>
            <a:endParaRPr lang="ru-RU" sz="2800" dirty="0" smtClean="0">
              <a:ea typeface="+mj-ea"/>
              <a:cs typeface="+mj-cs"/>
            </a:endParaRPr>
          </a:p>
          <a:p>
            <a:pPr marL="0" lvl="0" indent="0">
              <a:buClr>
                <a:srgbClr val="727CA3"/>
              </a:buClr>
              <a:buNone/>
            </a:pPr>
            <a:r>
              <a:rPr lang="ru-RU" sz="2800" b="1" dirty="0" smtClean="0">
                <a:ea typeface="+mj-ea"/>
                <a:cs typeface="+mj-cs"/>
              </a:rPr>
              <a:t>Задачи:</a:t>
            </a:r>
          </a:p>
          <a:p>
            <a:pPr lvl="0">
              <a:buClr>
                <a:srgbClr val="727CA3"/>
              </a:buClr>
              <a:buFontTx/>
              <a:buChar char="-"/>
            </a:pPr>
            <a:r>
              <a:rPr lang="ru-RU" sz="2800" dirty="0" smtClean="0">
                <a:ea typeface="+mj-ea"/>
                <a:cs typeface="+mj-cs"/>
              </a:rPr>
              <a:t>изучить</a:t>
            </a:r>
            <a:r>
              <a:rPr lang="ru-RU" sz="2800" dirty="0">
                <a:ea typeface="+mj-ea"/>
                <a:cs typeface="+mj-cs"/>
              </a:rPr>
              <a:t>, как протекает обмен веществ в </a:t>
            </a:r>
            <a:r>
              <a:rPr lang="ru-RU" sz="2800" dirty="0" smtClean="0">
                <a:ea typeface="+mj-ea"/>
                <a:cs typeface="+mj-cs"/>
              </a:rPr>
              <a:t>организме;</a:t>
            </a:r>
          </a:p>
          <a:p>
            <a:pPr lvl="0">
              <a:buClr>
                <a:srgbClr val="727CA3"/>
              </a:buClr>
              <a:buFontTx/>
              <a:buChar char="-"/>
            </a:pPr>
            <a:r>
              <a:rPr lang="ru-RU" sz="2800" dirty="0" smtClean="0">
                <a:ea typeface="+mj-ea"/>
                <a:cs typeface="+mj-cs"/>
              </a:rPr>
              <a:t>узнать </a:t>
            </a:r>
            <a:r>
              <a:rPr lang="ru-RU" sz="2800" dirty="0">
                <a:ea typeface="+mj-ea"/>
                <a:cs typeface="+mj-cs"/>
              </a:rPr>
              <a:t>из каких стадий он  </a:t>
            </a:r>
            <a:r>
              <a:rPr lang="ru-RU" sz="2800" dirty="0" smtClean="0">
                <a:ea typeface="+mj-ea"/>
                <a:cs typeface="+mj-cs"/>
              </a:rPr>
              <a:t>состоит;</a:t>
            </a:r>
          </a:p>
          <a:p>
            <a:pPr lvl="0">
              <a:buClr>
                <a:srgbClr val="727CA3"/>
              </a:buClr>
              <a:buFontTx/>
              <a:buChar char="-"/>
            </a:pPr>
            <a:r>
              <a:rPr lang="ru-RU" sz="2800" dirty="0" smtClean="0">
                <a:ea typeface="+mj-ea"/>
                <a:cs typeface="+mj-cs"/>
              </a:rPr>
              <a:t>выяснить </a:t>
            </a:r>
            <a:r>
              <a:rPr lang="ru-RU" sz="2800" dirty="0">
                <a:ea typeface="+mj-ea"/>
                <a:cs typeface="+mj-cs"/>
              </a:rPr>
              <a:t>назначение пластического и энергетического обменов, их </a:t>
            </a:r>
            <a:r>
              <a:rPr lang="ru-RU" sz="2800" dirty="0" smtClean="0">
                <a:ea typeface="+mj-ea"/>
                <a:cs typeface="+mj-cs"/>
              </a:rPr>
              <a:t>взаимосвязь;</a:t>
            </a:r>
          </a:p>
          <a:p>
            <a:pPr lvl="0">
              <a:buClr>
                <a:srgbClr val="727CA3"/>
              </a:buClr>
              <a:buFontTx/>
              <a:buChar char="-"/>
            </a:pPr>
            <a:r>
              <a:rPr lang="ru-RU" sz="2800" dirty="0">
                <a:ea typeface="+mj-ea"/>
                <a:cs typeface="+mj-cs"/>
              </a:rPr>
              <a:t>р</a:t>
            </a:r>
            <a:r>
              <a:rPr lang="ru-RU" sz="2800" dirty="0" smtClean="0">
                <a:ea typeface="+mj-ea"/>
                <a:cs typeface="+mj-cs"/>
              </a:rPr>
              <a:t>аскрыть особенности </a:t>
            </a:r>
            <a:r>
              <a:rPr lang="ru-RU" sz="2800" dirty="0">
                <a:ea typeface="+mj-ea"/>
                <a:cs typeface="+mj-cs"/>
              </a:rPr>
              <a:t>обмена белков, жиров, углеводов, воды и минеральных </a:t>
            </a:r>
            <a:r>
              <a:rPr lang="ru-RU" sz="2800" dirty="0" smtClean="0">
                <a:ea typeface="+mj-ea"/>
                <a:cs typeface="+mj-cs"/>
              </a:rPr>
              <a:t>солей.</a:t>
            </a:r>
            <a:endParaRPr lang="ru-RU" sz="2800" dirty="0">
              <a:ea typeface="+mj-ea"/>
              <a:cs typeface="+mj-cs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3993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424936" cy="99060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Задание 1.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Сформулируйте понятие «обмен веществ» , используя </a:t>
            </a:r>
            <a:r>
              <a:rPr lang="ru-RU" b="1" dirty="0" smtClean="0">
                <a:solidFill>
                  <a:schemeClr val="tx1"/>
                </a:solidFill>
              </a:rPr>
              <a:t>опорные слова</a:t>
            </a:r>
            <a:r>
              <a:rPr lang="ru-RU" dirty="0" smtClean="0">
                <a:solidFill>
                  <a:schemeClr val="tx1"/>
                </a:solidFill>
              </a:rPr>
              <a:t>: </a:t>
            </a:r>
            <a:r>
              <a:rPr lang="ru-RU" dirty="0" smtClean="0">
                <a:solidFill>
                  <a:schemeClr val="tx1"/>
                </a:solidFill>
              </a:rPr>
              <a:t>поступление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smtClean="0">
                <a:solidFill>
                  <a:schemeClr val="tx1"/>
                </a:solidFill>
              </a:rPr>
              <a:t>преобразование, использование</a:t>
            </a:r>
            <a:r>
              <a:rPr lang="ru-RU" dirty="0" smtClean="0">
                <a:solidFill>
                  <a:schemeClr val="tx1"/>
                </a:solidFill>
              </a:rPr>
              <a:t>, выделение.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2393504"/>
            <a:ext cx="8229600" cy="4464496"/>
          </a:xfrm>
        </p:spPr>
        <p:txBody>
          <a:bodyPr>
            <a:noAutofit/>
          </a:bodyPr>
          <a:lstStyle/>
          <a:p>
            <a:r>
              <a:rPr lang="ru-RU" sz="2900" b="1" i="1" dirty="0" smtClean="0"/>
              <a:t>Обмен веществ  – </a:t>
            </a:r>
            <a:r>
              <a:rPr lang="ru-RU" sz="2900" dirty="0" smtClean="0"/>
              <a:t>это совокупность процессов, обеспечивающих </a:t>
            </a:r>
            <a:r>
              <a:rPr lang="ru-RU" sz="2900" i="1" u="sng" dirty="0" smtClean="0"/>
              <a:t>поступление</a:t>
            </a:r>
            <a:r>
              <a:rPr lang="ru-RU" sz="2900" dirty="0" smtClean="0"/>
              <a:t> веществ из внешней среды в организм, их </a:t>
            </a:r>
            <a:r>
              <a:rPr lang="ru-RU" sz="2900" i="1" u="sng" dirty="0" smtClean="0"/>
              <a:t>преобразование</a:t>
            </a:r>
            <a:r>
              <a:rPr lang="ru-RU" sz="2900" dirty="0" smtClean="0"/>
              <a:t> внутри организма,  </a:t>
            </a:r>
            <a:r>
              <a:rPr lang="ru-RU" sz="2900" i="1" u="sng" dirty="0" smtClean="0"/>
              <a:t>использование</a:t>
            </a:r>
            <a:r>
              <a:rPr lang="ru-RU" sz="2900" dirty="0" smtClean="0"/>
              <a:t> </a:t>
            </a:r>
            <a:r>
              <a:rPr lang="ru-RU" sz="2900" dirty="0" smtClean="0"/>
              <a:t>полезных компонентов на </a:t>
            </a:r>
            <a:r>
              <a:rPr lang="ru-RU" sz="2900" dirty="0" smtClean="0"/>
              <a:t>рост, развитие и восполнение энергии, </a:t>
            </a:r>
            <a:r>
              <a:rPr lang="ru-RU" sz="2900" dirty="0"/>
              <a:t> </a:t>
            </a:r>
            <a:r>
              <a:rPr lang="ru-RU" sz="2900" i="1" u="sng" dirty="0" smtClean="0"/>
              <a:t>выделение</a:t>
            </a:r>
            <a:r>
              <a:rPr lang="ru-RU" sz="2900" dirty="0" smtClean="0"/>
              <a:t> из организма во внешнюю среду ненужных продуктов </a:t>
            </a:r>
            <a:r>
              <a:rPr lang="ru-RU" sz="2900" dirty="0" smtClean="0"/>
              <a:t>жизнедеятельности</a:t>
            </a:r>
            <a:r>
              <a:rPr lang="ru-RU" sz="2900" dirty="0" smtClean="0"/>
              <a:t>.</a:t>
            </a:r>
            <a:endParaRPr lang="ru-RU" sz="2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914400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chemeClr val="tx1"/>
                </a:solidFill>
              </a:rPr>
              <a:t>Задание 2.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П</a:t>
            </a:r>
            <a:r>
              <a:rPr lang="ru-RU" dirty="0" smtClean="0">
                <a:solidFill>
                  <a:schemeClr val="tx1"/>
                </a:solidFill>
                <a:ea typeface="Times New Roman"/>
              </a:rPr>
              <a:t>рочитайте информацию в учебнике на стр. 201 под чертой и заполните таблицу.</a:t>
            </a:r>
            <a:br>
              <a:rPr lang="ru-RU" dirty="0" smtClean="0">
                <a:solidFill>
                  <a:schemeClr val="tx1"/>
                </a:solidFill>
                <a:ea typeface="Times New Roman"/>
              </a:rPr>
            </a:br>
            <a:r>
              <a:rPr lang="ru-RU" dirty="0" smtClean="0">
                <a:solidFill>
                  <a:schemeClr val="tx1"/>
                </a:solidFill>
                <a:ea typeface="Times New Roman"/>
              </a:rPr>
              <a:t>             </a:t>
            </a:r>
            <a:r>
              <a:rPr lang="ru-RU" sz="2200" b="1" dirty="0">
                <a:solidFill>
                  <a:schemeClr val="tx1"/>
                </a:solidFill>
                <a:ea typeface="Times New Roman"/>
              </a:rPr>
              <a:t/>
            </a:r>
            <a:br>
              <a:rPr lang="ru-RU" sz="2200" b="1" dirty="0">
                <a:solidFill>
                  <a:schemeClr val="tx1"/>
                </a:solidFill>
                <a:ea typeface="Times New Roman"/>
              </a:rPr>
            </a:br>
            <a:endParaRPr lang="ru-RU" sz="22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98563843"/>
              </p:ext>
            </p:extLst>
          </p:nvPr>
        </p:nvGraphicFramePr>
        <p:xfrm>
          <a:off x="179512" y="1628800"/>
          <a:ext cx="8712968" cy="488997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28192"/>
                <a:gridCol w="4896544"/>
                <a:gridCol w="2088232"/>
              </a:tblGrid>
              <a:tr h="936103">
                <a:tc>
                  <a:txBody>
                    <a:bodyPr/>
                    <a:lstStyle/>
                    <a:p>
                      <a:pPr marR="516890" algn="ctr"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effectLst/>
                          <a:latin typeface="+mn-lt"/>
                          <a:ea typeface="Times New Roman"/>
                        </a:rPr>
                        <a:t>Стадии</a:t>
                      </a:r>
                      <a:r>
                        <a:rPr lang="ru-RU" sz="2200" b="1" baseline="0" dirty="0" smtClean="0">
                          <a:effectLst/>
                          <a:latin typeface="+mn-lt"/>
                          <a:ea typeface="Times New Roman"/>
                        </a:rPr>
                        <a:t>          обмена</a:t>
                      </a:r>
                      <a:endParaRPr lang="ru-RU" sz="2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+mn-lt"/>
                          <a:ea typeface="Times New Roman"/>
                        </a:rPr>
                        <a:t>Процессы </a:t>
                      </a:r>
                      <a:r>
                        <a:rPr lang="ru-RU" sz="2200" b="1" dirty="0" smtClean="0">
                          <a:effectLst/>
                          <a:latin typeface="+mn-lt"/>
                          <a:ea typeface="Times New Roman"/>
                        </a:rPr>
                        <a:t>стадии</a:t>
                      </a:r>
                      <a:endParaRPr lang="ru-RU" sz="2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+mn-lt"/>
                          <a:ea typeface="Times New Roman"/>
                        </a:rPr>
                        <a:t>Место осуществления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1" dirty="0">
                          <a:effectLst/>
                          <a:latin typeface="+mn-lt"/>
                          <a:ea typeface="Times New Roman"/>
                        </a:rPr>
                        <a:t>процессов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94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0" i="0" dirty="0">
                          <a:effectLst/>
                          <a:latin typeface="+mn-lt"/>
                          <a:ea typeface="Times New Roman"/>
                        </a:rPr>
                        <a:t>Подготовительная 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i="0" dirty="0" smtClean="0">
                          <a:effectLst/>
                          <a:latin typeface="+mn-lt"/>
                          <a:ea typeface="Times New Roman"/>
                        </a:rPr>
                        <a:t>Переваривание</a:t>
                      </a:r>
                      <a:r>
                        <a:rPr lang="ru-RU" sz="2200" i="0" baseline="0" dirty="0" smtClean="0">
                          <a:effectLst/>
                          <a:latin typeface="+mn-lt"/>
                          <a:ea typeface="Times New Roman"/>
                        </a:rPr>
                        <a:t> и </a:t>
                      </a:r>
                      <a:r>
                        <a:rPr lang="ru-RU" sz="2200" i="0" dirty="0" smtClean="0">
                          <a:effectLst/>
                          <a:latin typeface="+mn-lt"/>
                          <a:ea typeface="Times New Roman"/>
                        </a:rPr>
                        <a:t>транспортировка </a:t>
                      </a:r>
                      <a:endParaRPr lang="ru-RU" sz="2200" i="0" dirty="0">
                        <a:effectLst/>
                        <a:latin typeface="+mn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i="0" dirty="0">
                          <a:effectLst/>
                          <a:latin typeface="+mn-lt"/>
                          <a:ea typeface="Times New Roman"/>
                        </a:rPr>
                        <a:t>питательных веществ и </a:t>
                      </a:r>
                      <a:r>
                        <a:rPr lang="ru-RU" sz="2200" i="0" dirty="0" smtClean="0">
                          <a:effectLst/>
                          <a:latin typeface="+mn-lt"/>
                          <a:ea typeface="Times New Roman"/>
                        </a:rPr>
                        <a:t>кислорода к тканям и клеткам.</a:t>
                      </a:r>
                      <a:endParaRPr lang="ru-RU" sz="2200" i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i="0" dirty="0">
                          <a:effectLst/>
                          <a:latin typeface="+mn-lt"/>
                          <a:ea typeface="Times New Roman"/>
                        </a:rPr>
                        <a:t>Пищеварительная система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0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0" i="0" dirty="0" smtClean="0">
                          <a:effectLst/>
                          <a:latin typeface="+mn-lt"/>
                          <a:ea typeface="Times New Roman"/>
                        </a:rPr>
                        <a:t>Основная</a:t>
                      </a:r>
                      <a:r>
                        <a:rPr lang="ru-RU" sz="2200" b="0" i="0" baseline="0" dirty="0" smtClean="0">
                          <a:effectLst/>
                          <a:latin typeface="+mn-lt"/>
                          <a:ea typeface="Times New Roman"/>
                        </a:rPr>
                        <a:t> (клеточная</a:t>
                      </a:r>
                      <a:r>
                        <a:rPr lang="ru-RU" sz="2200" b="0" i="0" baseline="0" dirty="0" smtClean="0">
                          <a:effectLst/>
                          <a:latin typeface="+mn-lt"/>
                          <a:ea typeface="Times New Roman"/>
                        </a:rPr>
                        <a:t>)</a:t>
                      </a:r>
                      <a:endParaRPr lang="ru-RU" sz="2200" b="0" i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i="0" u="none" dirty="0" smtClean="0">
                          <a:effectLst/>
                          <a:latin typeface="+mn-lt"/>
                          <a:ea typeface="Times New Roman"/>
                        </a:rPr>
                        <a:t>С</a:t>
                      </a:r>
                      <a:r>
                        <a:rPr lang="ru-RU" sz="2200" i="0" dirty="0" smtClean="0">
                          <a:effectLst/>
                          <a:latin typeface="+mn-lt"/>
                          <a:ea typeface="Times New Roman"/>
                        </a:rPr>
                        <a:t>интез</a:t>
                      </a:r>
                      <a:r>
                        <a:rPr lang="ru-RU" sz="2200" i="0" baseline="0" dirty="0" smtClean="0">
                          <a:effectLst/>
                          <a:latin typeface="+mn-lt"/>
                          <a:ea typeface="Times New Roman"/>
                        </a:rPr>
                        <a:t> белков, жиров, углеводов свойственных данному организму и</a:t>
                      </a:r>
                      <a:r>
                        <a:rPr lang="ru-RU" sz="2200" i="0" dirty="0" smtClean="0">
                          <a:effectLst/>
                          <a:latin typeface="+mn-lt"/>
                          <a:ea typeface="Times New Roman"/>
                        </a:rPr>
                        <a:t> аккумуляция (высвобождение) энергии</a:t>
                      </a:r>
                      <a:r>
                        <a:rPr lang="ru-RU" sz="2200" i="0" baseline="0" dirty="0" smtClean="0">
                          <a:effectLst/>
                          <a:latin typeface="+mn-lt"/>
                          <a:ea typeface="Times New Roman"/>
                        </a:rPr>
                        <a:t>.</a:t>
                      </a:r>
                      <a:r>
                        <a:rPr lang="ru-RU" sz="2200" i="0" dirty="0" smtClean="0">
                          <a:effectLst/>
                          <a:latin typeface="+mn-lt"/>
                          <a:ea typeface="Times New Roman"/>
                        </a:rPr>
                        <a:t>       </a:t>
                      </a:r>
                      <a:endParaRPr lang="ru-RU" sz="2200" i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i="0" dirty="0">
                          <a:effectLst/>
                          <a:latin typeface="+mn-lt"/>
                          <a:ea typeface="Times New Roman"/>
                        </a:rPr>
                        <a:t>Клетки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92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200" b="0" i="0" dirty="0">
                          <a:effectLst/>
                          <a:latin typeface="+mn-lt"/>
                          <a:ea typeface="Times New Roman"/>
                        </a:rPr>
                        <a:t>Заключительная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i="0" baseline="0" dirty="0" smtClean="0">
                          <a:effectLst/>
                          <a:latin typeface="+mn-lt"/>
                          <a:ea typeface="Times New Roman"/>
                        </a:rPr>
                        <a:t>Выведение из организма продуктов расщепления - </a:t>
                      </a:r>
                      <a:r>
                        <a:rPr lang="ru-RU" sz="2200" i="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2200" i="0" dirty="0">
                          <a:effectLst/>
                          <a:latin typeface="+mn-lt"/>
                          <a:ea typeface="Times New Roman"/>
                        </a:rPr>
                        <a:t>СО2,  аммиака, </a:t>
                      </a:r>
                      <a:r>
                        <a:rPr lang="ru-RU" sz="2200" i="0" dirty="0" smtClean="0">
                          <a:effectLst/>
                          <a:latin typeface="+mn-lt"/>
                          <a:ea typeface="Times New Roman"/>
                        </a:rPr>
                        <a:t>мочевины, воды</a:t>
                      </a:r>
                      <a:r>
                        <a:rPr lang="ru-RU" sz="2200" i="0" baseline="0" dirty="0" smtClean="0">
                          <a:effectLst/>
                          <a:latin typeface="+mn-lt"/>
                          <a:ea typeface="Times New Roman"/>
                        </a:rPr>
                        <a:t>.</a:t>
                      </a:r>
                      <a:endParaRPr lang="ru-RU" sz="2200" i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200" i="0" dirty="0">
                          <a:effectLst/>
                          <a:latin typeface="+mn-lt"/>
                          <a:ea typeface="Times New Roman"/>
                        </a:rPr>
                        <a:t>Кровь, </a:t>
                      </a:r>
                      <a:r>
                        <a:rPr lang="ru-RU" sz="2200" i="0" dirty="0" smtClean="0">
                          <a:effectLst/>
                          <a:latin typeface="+mn-lt"/>
                          <a:ea typeface="Times New Roman"/>
                        </a:rPr>
                        <a:t>легкие, почки </a:t>
                      </a:r>
                      <a:endParaRPr lang="ru-RU" sz="2200" i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1520" y="2708920"/>
            <a:ext cx="8568952" cy="37444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90935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Задание 3.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Прочитайте информацию в учебнике на стр. 200-201 и </a:t>
            </a:r>
            <a:r>
              <a:rPr lang="ru-RU" dirty="0" smtClean="0">
                <a:solidFill>
                  <a:schemeClr val="tx1"/>
                </a:solidFill>
              </a:rPr>
              <a:t>запишите, что происходит в клетке </a:t>
            </a:r>
            <a:r>
              <a:rPr lang="ru-RU" dirty="0" smtClean="0">
                <a:solidFill>
                  <a:schemeClr val="tx1"/>
                </a:solidFill>
              </a:rPr>
              <a:t>при </a:t>
            </a:r>
            <a:r>
              <a:rPr lang="ru-RU" b="1" dirty="0" smtClean="0">
                <a:solidFill>
                  <a:schemeClr val="tx1"/>
                </a:solidFill>
              </a:rPr>
              <a:t>пластическом</a:t>
            </a:r>
            <a:r>
              <a:rPr lang="ru-RU" dirty="0" smtClean="0">
                <a:solidFill>
                  <a:schemeClr val="tx1"/>
                </a:solidFill>
              </a:rPr>
              <a:t> и </a:t>
            </a:r>
            <a:r>
              <a:rPr lang="ru-RU" b="1" dirty="0" smtClean="0">
                <a:solidFill>
                  <a:schemeClr val="tx1"/>
                </a:solidFill>
              </a:rPr>
              <a:t>энергетическом</a:t>
            </a:r>
            <a:r>
              <a:rPr lang="ru-RU" dirty="0" smtClean="0">
                <a:solidFill>
                  <a:schemeClr val="tx1"/>
                </a:solidFill>
              </a:rPr>
              <a:t> обмене веществ и </a:t>
            </a:r>
            <a:r>
              <a:rPr lang="ru-RU" dirty="0" smtClean="0">
                <a:solidFill>
                  <a:schemeClr val="tx1"/>
                </a:solidFill>
              </a:rPr>
              <a:t>их назначение.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2501591"/>
            <a:ext cx="8229600" cy="5136596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sz="2900" b="1" dirty="0" smtClean="0"/>
          </a:p>
          <a:p>
            <a:r>
              <a:rPr lang="ru-RU" sz="2900" b="1" dirty="0" smtClean="0"/>
              <a:t> </a:t>
            </a:r>
            <a:endParaRPr lang="ru-RU" sz="29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70959" y="2331010"/>
            <a:ext cx="3429024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Обмен веществ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3712911"/>
            <a:ext cx="3071834" cy="2956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Пластический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(синтез белков, жиров, углеводов, необходимых организму для роста и развития</a:t>
            </a:r>
            <a:r>
              <a:rPr lang="ru-RU" sz="240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Энергия затрачивается.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64088" y="3686442"/>
            <a:ext cx="3322712" cy="27668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Энергетический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(расщепление органических веществ для восполнения энергетических затрат</a:t>
            </a:r>
            <a:r>
              <a:rPr lang="ru-RU" sz="2400" dirty="0" smtClean="0">
                <a:solidFill>
                  <a:schemeClr val="tx1"/>
                </a:solidFill>
              </a:rPr>
              <a:t>).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Энергия выделяется.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410863" y="3259704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330175" y="3188266"/>
            <a:ext cx="39342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9217024" cy="700070"/>
          </a:xfrm>
        </p:spPr>
        <p:txBody>
          <a:bodyPr>
            <a:noAutofit/>
          </a:bodyPr>
          <a:lstStyle/>
          <a:p>
            <a:r>
              <a:rPr lang="ru-RU" sz="2900" b="1" dirty="0">
                <a:solidFill>
                  <a:prstClr val="black"/>
                </a:solidFill>
              </a:rPr>
              <a:t>Задание </a:t>
            </a:r>
            <a:r>
              <a:rPr lang="ru-RU" sz="2900" b="1" dirty="0" smtClean="0">
                <a:solidFill>
                  <a:prstClr val="black"/>
                </a:solidFill>
              </a:rPr>
              <a:t>4. </a:t>
            </a:r>
            <a:r>
              <a:rPr lang="ru-RU" sz="2900" dirty="0">
                <a:solidFill>
                  <a:prstClr val="black"/>
                </a:solidFill>
              </a:rPr>
              <a:t/>
            </a:r>
            <a:br>
              <a:rPr lang="ru-RU" sz="2900" dirty="0">
                <a:solidFill>
                  <a:prstClr val="black"/>
                </a:solidFill>
              </a:rPr>
            </a:br>
            <a:r>
              <a:rPr lang="ru-RU" sz="2900" dirty="0" smtClean="0">
                <a:solidFill>
                  <a:prstClr val="black"/>
                </a:solidFill>
              </a:rPr>
              <a:t>Проанализируйте схему обмена белков в организме.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obmen-belkov-v-organizme-1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1259632" y="1124744"/>
            <a:ext cx="5832648" cy="52565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4536504" cy="5616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4016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ru-RU" sz="2900" b="1" dirty="0">
                <a:solidFill>
                  <a:prstClr val="black"/>
                </a:solidFill>
              </a:rPr>
              <a:t>Задание </a:t>
            </a:r>
            <a:r>
              <a:rPr lang="ru-RU" sz="2900" b="1" dirty="0" smtClean="0">
                <a:solidFill>
                  <a:prstClr val="black"/>
                </a:solidFill>
              </a:rPr>
              <a:t>5. </a:t>
            </a:r>
            <a:r>
              <a:rPr lang="ru-RU" sz="2900" dirty="0">
                <a:solidFill>
                  <a:prstClr val="black"/>
                </a:solidFill>
              </a:rPr>
              <a:t/>
            </a:r>
            <a:br>
              <a:rPr lang="ru-RU" sz="2900" dirty="0">
                <a:solidFill>
                  <a:prstClr val="black"/>
                </a:solidFill>
              </a:rPr>
            </a:br>
            <a:r>
              <a:rPr lang="ru-RU" sz="2900" dirty="0">
                <a:solidFill>
                  <a:prstClr val="black"/>
                </a:solidFill>
              </a:rPr>
              <a:t>Проанализируйте схему обмена </a:t>
            </a:r>
            <a:r>
              <a:rPr lang="ru-RU" sz="2900" dirty="0" smtClean="0">
                <a:solidFill>
                  <a:prstClr val="black"/>
                </a:solidFill>
              </a:rPr>
              <a:t>жиров </a:t>
            </a:r>
            <a:r>
              <a:rPr lang="ru-RU" sz="2900" dirty="0">
                <a:solidFill>
                  <a:prstClr val="black"/>
                </a:solidFill>
              </a:rPr>
              <a:t>в организме</a:t>
            </a:r>
            <a:r>
              <a:rPr lang="ru-RU" sz="2900" dirty="0" smtClean="0">
                <a:solidFill>
                  <a:prstClr val="black"/>
                </a:solidFill>
              </a:rPr>
              <a:t>.</a:t>
            </a:r>
            <a:endParaRPr lang="ru-RU" dirty="0"/>
          </a:p>
        </p:txBody>
      </p:sp>
      <p:pic>
        <p:nvPicPr>
          <p:cNvPr id="1028" name="Picture 4" descr="ОБМЕН ЖИРОВ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551" y="1340767"/>
            <a:ext cx="4032449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59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893</TotalTime>
  <Words>537</Words>
  <Application>Microsoft Office PowerPoint</Application>
  <PresentationFormat>Экран (4:3)</PresentationFormat>
  <Paragraphs>86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Вспомните:</vt:lpstr>
      <vt:lpstr>Вспомните:</vt:lpstr>
      <vt:lpstr>На какие вещества расщепляются  белки, жиры и углеводы  в органах пищеварения и с помощью каких ферментов?</vt:lpstr>
      <vt:lpstr>Тема урока: Обменные процессы в организме.</vt:lpstr>
      <vt:lpstr>Задание 1.  Сформулируйте понятие «обмен веществ» , используя опорные слова: поступление, преобразование, использование, выделение.</vt:lpstr>
      <vt:lpstr>Задание 2.  Прочитайте информацию в учебнике на стр. 201 под чертой и заполните таблицу.               </vt:lpstr>
      <vt:lpstr>Задание 3.  Прочитайте информацию в учебнике на стр. 200-201 и запишите, что происходит в клетке при пластическом и энергетическом обмене веществ и их назначение.</vt:lpstr>
      <vt:lpstr>Задание 4.  Проанализируйте схему обмена белков в организме. </vt:lpstr>
      <vt:lpstr>Задание 5.  Проанализируйте схему обмена жиров в организме.</vt:lpstr>
      <vt:lpstr>Задание 6.  Проанализируйте схему обмена углеводов в организме.</vt:lpstr>
      <vt:lpstr>В каком отделе кишечника происходит всасывание воды и минеральных солей обратно в кровь? Являются ли вода и соли источником энергии? Вспомните, в каких продуктах они содержатся в большом количестве и какую роль они выполняют в организме?</vt:lpstr>
      <vt:lpstr>Домашнее задание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Расщепление органических веществ</dc:title>
  <dc:creator>Роман</dc:creator>
  <cp:lastModifiedBy>User</cp:lastModifiedBy>
  <cp:revision>79</cp:revision>
  <cp:lastPrinted>2024-03-12T10:18:23Z</cp:lastPrinted>
  <dcterms:created xsi:type="dcterms:W3CDTF">2019-01-30T08:34:01Z</dcterms:created>
  <dcterms:modified xsi:type="dcterms:W3CDTF">2024-03-12T12:54:06Z</dcterms:modified>
</cp:coreProperties>
</file>