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61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05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270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140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356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78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960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76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2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49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605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0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3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16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84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39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233A9-E40D-4EEF-B267-C3CF3A0F4D3F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14520A-3A3D-46CD-9A25-BEF0B5BF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80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1BB371-B3D7-48B0-8197-4804AA65D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94675" y="1530816"/>
            <a:ext cx="9383842" cy="23876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ЕГЭ: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Ископаемые переходные формы растений и животных. Геохронологическая таблица.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18D8AB-AAF3-4987-5229-682B747EAE6F}"/>
              </a:ext>
            </a:extLst>
          </p:cNvPr>
          <p:cNvSpPr txBox="1"/>
          <p:nvPr/>
        </p:nvSpPr>
        <p:spPr>
          <a:xfrm>
            <a:off x="4956748" y="5387145"/>
            <a:ext cx="486079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биологии</a:t>
            </a:r>
          </a:p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«СШ № 38» г. Норильск</a:t>
            </a:r>
          </a:p>
          <a:p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Шуб Светлана Александровна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68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4834" y="464324"/>
            <a:ext cx="8949128" cy="1571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    На рисунке изображён стегоцефал — вымершее животное, появившееся на Земле около 400 млн лет назад. Используя фрагмент геохронологической таблицы, установите эру и период, в который обитал данный организм, а также возможного предка уровня класса животных. Какие черты строения "возможного предка" позволяют сделать данные выводы?</a:t>
            </a:r>
          </a:p>
          <a:p>
            <a:endParaRPr lang="ru-RU" dirty="0"/>
          </a:p>
        </p:txBody>
      </p:sp>
      <p:pic>
        <p:nvPicPr>
          <p:cNvPr id="2050" name="Picture 2" descr="стегоцефал — Викисловарь">
            <a:extLst>
              <a:ext uri="{FF2B5EF4-FFF2-40B4-BE49-F238E27FC236}">
                <a16:creationId xmlns:a16="http://schemas.microsoft.com/office/drawing/2014/main" id="{877B112F-8FDE-630E-6C89-0957F10B0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123" y="1485899"/>
            <a:ext cx="2733204" cy="225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 descr="Как решать 23 задание на анализ геохронологической таблицы?">
            <a:extLst>
              <a:ext uri="{FF2B5EF4-FFF2-40B4-BE49-F238E27FC236}">
                <a16:creationId xmlns:a16="http://schemas.microsoft.com/office/drawing/2014/main" id="{5E4158B6-29A0-C61B-ABB9-BD5301610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37" y="2035960"/>
            <a:ext cx="7944936" cy="43577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61" y="300022"/>
            <a:ext cx="9203961" cy="150019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рисунке изображен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палеодиктиоптеры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вымершее животное, обитавшее 290 млн лет назад. Используя фрагмент геохронологической таблицы, установите эру и период, в который обитал данный организм, а также «близких родственников» данного животного в современной фауне (ответ - на уровне рода), укажите признаки, по которым Вы отнесли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палеодиктиоптера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Дунбария | Вымершие животные вики | Fandom">
            <a:extLst>
              <a:ext uri="{FF2B5EF4-FFF2-40B4-BE49-F238E27FC236}">
                <a16:creationId xmlns:a16="http://schemas.microsoft.com/office/drawing/2014/main" id="{8E567CA4-BF2F-E7CE-1D9A-5FF1DFC52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889" y="2034213"/>
            <a:ext cx="3592797" cy="255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Как решать 23 задание на анализ геохронологической таблицы?">
            <a:extLst>
              <a:ext uri="{FF2B5EF4-FFF2-40B4-BE49-F238E27FC236}">
                <a16:creationId xmlns:a16="http://schemas.microsoft.com/office/drawing/2014/main" id="{12AE3476-4656-58C6-5A19-DA6C46A972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1" y="2218544"/>
            <a:ext cx="8197958" cy="44964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3EE91-466B-6F73-9D8A-AF6088479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9554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к заданиям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0F6FD4-0BF4-ED14-BEF7-6DE5D1554DDC}"/>
              </a:ext>
            </a:extLst>
          </p:cNvPr>
          <p:cNvSpPr txBox="1"/>
          <p:nvPr/>
        </p:nvSpPr>
        <p:spPr>
          <a:xfrm>
            <a:off x="362541" y="1161499"/>
            <a:ext cx="90362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1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Эра: Кайнозойская. Период: Неоген.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Возможный потомок: жираф.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Класс: Млекопитающие — шерстяной покров, ушные раковины, дифференцированные зубы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1E3D4-F9B1-0038-BD4D-176FD96A5470}"/>
              </a:ext>
            </a:extLst>
          </p:cNvPr>
          <p:cNvSpPr txBox="1"/>
          <p:nvPr/>
        </p:nvSpPr>
        <p:spPr>
          <a:xfrm>
            <a:off x="362541" y="5696501"/>
            <a:ext cx="90362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5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Эра: Палеозой. Период: Каменноугольный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Потомки: стрекоза.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Признаки: длинное брюшко, длинные крылья, сегменты на брюшке.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EAE4EF-E154-A14A-541B-9AA6528EDA56}"/>
              </a:ext>
            </a:extLst>
          </p:cNvPr>
          <p:cNvSpPr txBox="1"/>
          <p:nvPr/>
        </p:nvSpPr>
        <p:spPr>
          <a:xfrm>
            <a:off x="362541" y="2233216"/>
            <a:ext cx="102205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2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Эра: Мезозойская. Период: Триасовый.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Класс: Пресмыкающиеся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класса: плотная ороговевшая кожа. Грудная клетка. Ноги по бокам туловища. Клыки.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B8686B-9F50-6BDD-6BCD-510BA95C18A4}"/>
              </a:ext>
            </a:extLst>
          </p:cNvPr>
          <p:cNvSpPr txBox="1"/>
          <p:nvPr/>
        </p:nvSpPr>
        <p:spPr>
          <a:xfrm>
            <a:off x="362540" y="3623554"/>
            <a:ext cx="98607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3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Эра: Кайнозойская. Период: Палеоген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Возможный «родственник»: лошадь, ИЛИ носорог, ИЛИ отряд непарнокопытные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Класс: Млекопитающие — шерстяной покров, ушные раковины, дифференцированные зубы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0D08B3-F7F2-480D-06E8-9267635A4C9D}"/>
              </a:ext>
            </a:extLst>
          </p:cNvPr>
          <p:cNvSpPr txBox="1"/>
          <p:nvPr/>
        </p:nvSpPr>
        <p:spPr>
          <a:xfrm>
            <a:off x="362539" y="4773171"/>
            <a:ext cx="83317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4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Эра: палеозойская. Период: девон.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Предки: кистеперые рыбы (латимерия)</a:t>
            </a:r>
          </a:p>
        </p:txBody>
      </p:sp>
    </p:spTree>
    <p:extLst>
      <p:ext uri="{BB962C8B-B14F-4D97-AF65-F5344CB8AC3E}">
        <p14:creationId xmlns:p14="http://schemas.microsoft.com/office/powerpoint/2010/main" val="113712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B538EC-1666-4AAC-A360-F27B76F66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911" y="609600"/>
            <a:ext cx="9274628" cy="170439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5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РИНИОФИТЫ </a:t>
            </a:r>
            <a:br>
              <a:rPr lang="ru-RU" sz="5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5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(псилофиты) </a:t>
            </a:r>
            <a:br>
              <a:rPr lang="ru-RU" sz="5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переходная форма от многоклеточных зеленых водорослей к высшим споровым растениям.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image3.jpeg">
            <a:extLst>
              <a:ext uri="{FF2B5EF4-FFF2-40B4-BE49-F238E27FC236}">
                <a16:creationId xmlns:a16="http://schemas.microsoft.com/office/drawing/2014/main" id="{79A03837-FC2E-4D91-AD00-B50F16D242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2604" y="3120021"/>
            <a:ext cx="1885950" cy="2847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8A6E49-BB34-4241-9440-6B7AD5BDC8A0}"/>
              </a:ext>
            </a:extLst>
          </p:cNvPr>
          <p:cNvSpPr txBox="1"/>
          <p:nvPr/>
        </p:nvSpPr>
        <p:spPr>
          <a:xfrm>
            <a:off x="4132718" y="3120021"/>
            <a:ext cx="6102220" cy="18184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Признаки низших растений: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ризоидов.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5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5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Признаки высших растений: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разделение тела на надземную и подземную части;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тканей и органов.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46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7DC15-372F-4E52-A2A0-DD3EB45FC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609600"/>
            <a:ext cx="919065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СЕМЕННЫЕ ПАПОРТНИКИ 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переходная форма от спорых растений к семенным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1C823EAE-C54A-4AF1-BC66-73ED861BFB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519" y="2669353"/>
            <a:ext cx="2582887" cy="30718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9245D9-E39D-4AE3-B872-21F28B2AAC56}"/>
              </a:ext>
            </a:extLst>
          </p:cNvPr>
          <p:cNvSpPr txBox="1"/>
          <p:nvPr/>
        </p:nvSpPr>
        <p:spPr>
          <a:xfrm>
            <a:off x="4856813" y="2669353"/>
            <a:ext cx="4871803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 папоротников:                      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листоподобных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органов (вайи).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5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5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 голосеменных: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5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семян.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4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5352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ПРЕСНОВОДНЫЕ КИСТЕПЕРЫЕ РЫБЫ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переходная форма от рыб к земноводным.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13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0038" y="1777134"/>
            <a:ext cx="4062002" cy="2532201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512040" y="2313209"/>
            <a:ext cx="680553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Признаки рыб: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обтекаемая форма тела;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плавники;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чешуя;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плохо развит плавательный пузырь.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Признаки земноводных: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кости парных плавников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гомологичны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конечностям земноводных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примитивные легкие.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Ихтиостега">
            <a:extLst>
              <a:ext uri="{FF2B5EF4-FFF2-40B4-BE49-F238E27FC236}">
                <a16:creationId xmlns:a16="http://schemas.microsoft.com/office/drawing/2014/main" id="{AAAF7423-66DC-ABF0-F867-591513874B84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186" y="4516419"/>
            <a:ext cx="2650482" cy="181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D66AE63-2129-36E4-D1EF-766B3DE421DD}"/>
              </a:ext>
            </a:extLst>
          </p:cNvPr>
          <p:cNvSpPr txBox="1"/>
          <p:nvPr/>
        </p:nvSpPr>
        <p:spPr>
          <a:xfrm>
            <a:off x="568186" y="6393184"/>
            <a:ext cx="6100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ИХТИОСТЕГА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6" descr="Ответы Mail.ru: кто такой стегоцефал">
            <a:extLst>
              <a:ext uri="{FF2B5EF4-FFF2-40B4-BE49-F238E27FC236}">
                <a16:creationId xmlns:a16="http://schemas.microsoft.com/office/drawing/2014/main" id="{D98E3470-C72B-BFE4-E258-2A7E0BFE4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2040" y="4940528"/>
            <a:ext cx="2355536" cy="1542876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6487BC2-F012-F958-99DF-BB7382F56D10}"/>
              </a:ext>
            </a:extLst>
          </p:cNvPr>
          <p:cNvSpPr txBox="1"/>
          <p:nvPr/>
        </p:nvSpPr>
        <p:spPr>
          <a:xfrm>
            <a:off x="4710434" y="6360984"/>
            <a:ext cx="6100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СТЕГОЦЕФАЛ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578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АРХЕОПТЕРИКС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переходная форма между рептилиями и птицами.</a:t>
            </a:r>
            <a:br>
              <a:rPr lang="ru-RU" dirty="0"/>
            </a:br>
            <a:endParaRPr lang="ru-RU" dirty="0"/>
          </a:p>
        </p:txBody>
      </p:sp>
      <p:sp>
        <p:nvSpPr>
          <p:cNvPr id="23566" name="AutoShape 14" descr="Археоптерик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8" name="AutoShape 16" descr="Археоптерик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70" name="AutoShape 18" descr="Археоптерик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72" name="AutoShape 20" descr="Археоптерик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74" name="AutoShape 22" descr="Археоптерик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76" name="AutoShape 24" descr="Археоптерик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78" name="Picture 26" descr="Археоптерик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334" y="1997839"/>
            <a:ext cx="3477434" cy="2677625"/>
          </a:xfrm>
          <a:prstGeom prst="rect">
            <a:avLst/>
          </a:prstGeom>
          <a:noFill/>
        </p:spPr>
      </p:pic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4556529" y="1997839"/>
            <a:ext cx="535744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Признаки рептилий: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челюсть с зубами;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хвост из многочисленных позвонков;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пальцы с когтями, киля нет;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кости скелета не имеют воздухоносных полостей.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Признаки птиц: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наличие перьев, крыльев;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паличие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цевки.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103" y="562708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ТЕРИОДОНТ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(зверозубый ящер)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переходная форма между пресмыкающимися и млекопитающими.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AutoShape 2" descr="Зверозубые ящеры"/>
          <p:cNvSpPr>
            <a:spLocks noChangeAspect="1" noChangeArrowheads="1"/>
          </p:cNvSpPr>
          <p:nvPr/>
        </p:nvSpPr>
        <p:spPr bwMode="auto">
          <a:xfrm>
            <a:off x="155575" y="-800100"/>
            <a:ext cx="2743200" cy="16668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0" name="Picture 4" descr="Териодонты | это... Что такое Териодонты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041" y="4626810"/>
            <a:ext cx="4262511" cy="1998052"/>
          </a:xfrm>
          <a:prstGeom prst="rect">
            <a:avLst/>
          </a:prstGeom>
          <a:noFill/>
        </p:spPr>
      </p:pic>
      <p:pic>
        <p:nvPicPr>
          <p:cNvPr id="24582" name="Picture 6" descr="Териодонт окаменелые черепа рисованной эскиз изображения. рисунок  иллюстрации ископаемых костей палеонтологии. векторный силуэт запаса  контура | Премиум вектор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656" y="2107820"/>
            <a:ext cx="2224211" cy="2224211"/>
          </a:xfrm>
          <a:prstGeom prst="rect">
            <a:avLst/>
          </a:prstGeom>
          <a:noFill/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002375" y="2369689"/>
            <a:ext cx="670060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Признаки пресмыкающихся: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внешне напоминают крупную ящерицу;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задние конечности полусогнуты, по бокам тела;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воронья кость в поясе передних конечностей.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Признаки млекопитающих: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передние конечности приподнимают над землей;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зубы дифференцированы, имеются зубные альвеолы в челюсти;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наличие волос;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строение черепа как у млекопитающих.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3325" y="1487510"/>
            <a:ext cx="8715436" cy="928694"/>
          </a:xfrm>
        </p:spPr>
        <p:txBody>
          <a:bodyPr>
            <a:normAutofit fontScale="90000"/>
          </a:bodyPr>
          <a:lstStyle/>
          <a:p>
            <a:pPr algn="just"/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рисунке изображен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Самотерий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вымершее животное,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обитавшее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12 – 6 млн лет назад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 Установите эру и период, в который обитал данный организм, а также «близких родственников» данного животного в современной фауне (ответ - на уровне рода). К какому классу относится данное животное? — укажите признаки по которым Вы определили класс.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/>
            </a:br>
            <a:endParaRPr lang="ru-RU" sz="2000" dirty="0"/>
          </a:p>
        </p:txBody>
      </p:sp>
      <p:pic>
        <p:nvPicPr>
          <p:cNvPr id="1026" name="Picture 2" descr="ВЕК МЛЕКОПИТАЮЩИХ - Самотерии">
            <a:extLst>
              <a:ext uri="{FF2B5EF4-FFF2-40B4-BE49-F238E27FC236}">
                <a16:creationId xmlns:a16="http://schemas.microsoft.com/office/drawing/2014/main" id="{9CCEB787-7D5D-435D-12DC-015A6D229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907" y="1754540"/>
            <a:ext cx="4072191" cy="28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 descr="Как решать 23 задание на анализ геохронологической таблицы?">
            <a:extLst>
              <a:ext uri="{FF2B5EF4-FFF2-40B4-BE49-F238E27FC236}">
                <a16:creationId xmlns:a16="http://schemas.microsoft.com/office/drawing/2014/main" id="{1F2A630A-54D2-6B41-1396-D7EA6D71C1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76" y="1951857"/>
            <a:ext cx="7783303" cy="42690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8"/>
            <a:ext cx="9908499" cy="1143000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рисунке изображен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Рабидозавр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вымершее животное, обитавшее 220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лет назад.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Используя фрагмент геохронологической таблицы, установите эру и период, в который обитал данный организм, а также укажите, к какому классу относится данное животное — укажите признаки по которым Вы определили класс.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4F7C339-3D46-4360-8E40-B9F8C2B26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4559" y="1520832"/>
            <a:ext cx="2840064" cy="1908168"/>
          </a:xfrm>
          <a:prstGeom prst="rect">
            <a:avLst/>
          </a:prstGeom>
        </p:spPr>
      </p:pic>
      <p:pic>
        <p:nvPicPr>
          <p:cNvPr id="7" name="Рисунок 6" descr="Как решать 23 задание на анализ геохронологической таблицы?">
            <a:extLst>
              <a:ext uri="{FF2B5EF4-FFF2-40B4-BE49-F238E27FC236}">
                <a16:creationId xmlns:a16="http://schemas.microsoft.com/office/drawing/2014/main" id="{C8B7406B-F081-6C49-0BA8-DD47F3485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07" y="1768839"/>
            <a:ext cx="8259580" cy="4674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930" y="374754"/>
            <a:ext cx="9813109" cy="1161139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рисунке изображен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эмболотерий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вымершее животное, обитавшее 37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лет назад.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Установите эру и период, в который обитал данный организм, а также «близких родственников» данного животного в современной фауне (ответ - на уровне рода, отряда). К какому классу относится данное животное? — укажите признаки по которым вы определили класс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https://bio-ege.sdamgia.ru/get_file?id=3344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4021" y="2210584"/>
            <a:ext cx="3077980" cy="293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Как решать 23 задание на анализ геохронологической таблицы?">
            <a:extLst>
              <a:ext uri="{FF2B5EF4-FFF2-40B4-BE49-F238E27FC236}">
                <a16:creationId xmlns:a16="http://schemas.microsoft.com/office/drawing/2014/main" id="{6440D236-7285-F14B-91B6-76919C7D56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4" y="2127672"/>
            <a:ext cx="8094688" cy="4439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714</Words>
  <Application>Microsoft Office PowerPoint</Application>
  <PresentationFormat>Широкоэкранный</PresentationFormat>
  <Paragraphs>75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Symbol</vt:lpstr>
      <vt:lpstr>Times New Roman</vt:lpstr>
      <vt:lpstr>Trebuchet MS</vt:lpstr>
      <vt:lpstr>Wingdings 3</vt:lpstr>
      <vt:lpstr>Аспект</vt:lpstr>
      <vt:lpstr>Подготовка к ЕГЭ: Ископаемые переходные формы растений и животных. Геохронологическая таблица.</vt:lpstr>
      <vt:lpstr>РИНИОФИТЫ  (псилофиты)   переходная форма от многоклеточных зеленых водорослей к высшим споровым растениям. </vt:lpstr>
      <vt:lpstr>СЕМЕННЫЕ ПАПОРТНИКИ   переходная форма от спорых растений к семенным </vt:lpstr>
      <vt:lpstr>ПРЕСНОВОДНЫЕ КИСТЕПЕРЫЕ РЫБЫ   переходная форма от рыб к земноводным. </vt:lpstr>
      <vt:lpstr>АРХЕОПТЕРИКС  переходная форма между рептилиями и птицами. </vt:lpstr>
      <vt:lpstr>ТЕРИОДОНТ (зверозубый ящер)   переходная форма между пресмыкающимися и млекопитающими. </vt:lpstr>
      <vt:lpstr>   На рисунке изображен Самотерий - вымершее животное,  обитавшее 12 – 6 млн лет назад.  Установите эру и период, в который обитал данный организм, а также «близких родственников» данного животного в современной фауне (ответ - на уровне рода). К какому классу относится данное животное? — укажите признаки по которым Вы определили класс.   </vt:lpstr>
      <vt:lpstr>На рисунке изображен Рабидозавр - вымершее животное, обитавшее 220 млн лет назад. Используя фрагмент геохронологической таблицы, установите эру и период, в который обитал данный организм, а также укажите, к какому классу относится данное животное — укажите признаки по которым Вы определили класс. </vt:lpstr>
      <vt:lpstr>На рисунке изображен эмболотерий - вымершее животное, обитавшее 37 млн лет назад. Установите эру и период, в который обитал данный организм, а также «близких родственников» данного животного в современной фауне (ответ - на уровне рода, отряда). К какому классу относится данное животное? — укажите признаки по которым вы определили класс    </vt:lpstr>
      <vt:lpstr>Презентация PowerPoint</vt:lpstr>
      <vt:lpstr>На рисунке изображен палеодиктиоптеры - вымершее животное, обитавшее 290 млн лет назад. Используя фрагмент геохронологической таблицы, установите эру и период, в который обитал данный организм, а также «близких родственников» данного животного в современной фауне (ответ - на уровне рода), укажите признаки, по которым Вы отнесли палеодиктиоптера.   </vt:lpstr>
      <vt:lpstr>Ответы к заданиям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Ilya</dc:creator>
  <cp:lastModifiedBy>Ilya</cp:lastModifiedBy>
  <cp:revision>28</cp:revision>
  <dcterms:created xsi:type="dcterms:W3CDTF">2025-06-06T09:59:31Z</dcterms:created>
  <dcterms:modified xsi:type="dcterms:W3CDTF">2025-06-06T12:28:07Z</dcterms:modified>
</cp:coreProperties>
</file>