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3"/>
  </p:notesMasterIdLst>
  <p:handoutMasterIdLst>
    <p:handoutMasterId r:id="rId34"/>
  </p:handoutMasterIdLst>
  <p:sldIdLst>
    <p:sldId id="312" r:id="rId5"/>
    <p:sldId id="323" r:id="rId6"/>
    <p:sldId id="324" r:id="rId7"/>
    <p:sldId id="325" r:id="rId8"/>
    <p:sldId id="327" r:id="rId9"/>
    <p:sldId id="282" r:id="rId10"/>
    <p:sldId id="328" r:id="rId11"/>
    <p:sldId id="329" r:id="rId12"/>
    <p:sldId id="341" r:id="rId13"/>
    <p:sldId id="340" r:id="rId14"/>
    <p:sldId id="342" r:id="rId15"/>
    <p:sldId id="330" r:id="rId16"/>
    <p:sldId id="331" r:id="rId17"/>
    <p:sldId id="332" r:id="rId18"/>
    <p:sldId id="333" r:id="rId19"/>
    <p:sldId id="334" r:id="rId20"/>
    <p:sldId id="335" r:id="rId21"/>
    <p:sldId id="315" r:id="rId22"/>
    <p:sldId id="336" r:id="rId23"/>
    <p:sldId id="343" r:id="rId24"/>
    <p:sldId id="344" r:id="rId25"/>
    <p:sldId id="345" r:id="rId26"/>
    <p:sldId id="346" r:id="rId27"/>
    <p:sldId id="337" r:id="rId28"/>
    <p:sldId id="338" r:id="rId29"/>
    <p:sldId id="347" r:id="rId30"/>
    <p:sldId id="339" r:id="rId31"/>
    <p:sldId id="314" r:id="rId3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F1"/>
    <a:srgbClr val="F5CDCE"/>
    <a:srgbClr val="E6F0FE"/>
    <a:srgbClr val="202C8F"/>
    <a:srgbClr val="FDFBF6"/>
    <a:srgbClr val="AAC4E9"/>
    <a:srgbClr val="DF8C8C"/>
    <a:srgbClr val="D4D593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8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56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3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1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54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485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31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26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8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9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77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24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973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9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6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4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4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3dstroyproekt.ru/teorija-verojatnosti/ponjatie-sobytija-operacii-nad-sobytijam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aklass.ru/p/algebra/11-klass/nachalnye-svedeniia-teorii-veroiatnostei-9277/veroiatnost-sobytiia-9278/re-d9841eaf-4fe4-4ee4-bade-c7cbef66cdab#:~:text=%5C(P(A)%20%3D%5C,1%20%E2%88%92%20P%20(%20A%20)%20" TargetMode="External"/><Relationship Id="rId4" Type="http://schemas.openxmlformats.org/officeDocument/2006/relationships/hyperlink" Target="https://lesson.edu.ru/lesson/0f9ea819-0f2c-4622-8ddc-b7c8a1f665a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525" y="113941"/>
            <a:ext cx="8423787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 над событиями: </a:t>
            </a:r>
            <a:br>
              <a:rPr lang="ru-RU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пересечение, объединение событий. </a:t>
            </a:r>
            <a:r>
              <a:rPr lang="ru-RU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противоположные события</a:t>
            </a:r>
            <a:r>
              <a:rPr lang="ru-RU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Диаграммы Эйлера</a:t>
            </a:r>
            <a:r>
              <a:rPr lang="ru-RU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0995-B542-434E-93F9-22B37896884B}"/>
              </a:ext>
            </a:extLst>
          </p:cNvPr>
          <p:cNvSpPr txBox="1"/>
          <p:nvPr/>
        </p:nvSpPr>
        <p:spPr>
          <a:xfrm>
            <a:off x="5092116" y="3567388"/>
            <a:ext cx="29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Ладошкина И.А., </a:t>
            </a:r>
          </a:p>
          <a:p>
            <a:r>
              <a:rPr lang="ru-RU" dirty="0"/>
              <a:t>учитель математики</a:t>
            </a:r>
          </a:p>
          <a:p>
            <a:r>
              <a:rPr lang="ru-RU" dirty="0"/>
              <a:t>г. Бердск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" y="190683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6DF5A0-34C4-4887-9B96-BB7A37D26FCA}"/>
              </a:ext>
            </a:extLst>
          </p:cNvPr>
          <p:cNvSpPr txBox="1">
            <a:spLocks/>
          </p:cNvSpPr>
          <p:nvPr/>
        </p:nvSpPr>
        <p:spPr>
          <a:xfrm>
            <a:off x="162951" y="801860"/>
            <a:ext cx="11069908" cy="163094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Игральную кость бросают дваж­ды. Пусть событие А – «в первый раз выпало меньше 3 очков», а событие В – «во второй раз выпало меньше 3 очков». Найти А </a:t>
            </a:r>
            <a:r>
              <a:rPr lang="ru-RU" sz="32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r>
              <a:rPr lang="ru-RU" sz="3200" dirty="0">
                <a:solidFill>
                  <a:schemeClr val="tx1"/>
                </a:solidFill>
              </a:rPr>
              <a:t> 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2C85F-F033-4FBB-B3A5-93FBF6F3DCCA}"/>
              </a:ext>
            </a:extLst>
          </p:cNvPr>
          <p:cNvSpPr txBox="1"/>
          <p:nvPr/>
        </p:nvSpPr>
        <p:spPr>
          <a:xfrm>
            <a:off x="2364493" y="2380172"/>
            <a:ext cx="449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события, благоприятствующие событию 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21DF282-0087-4BC4-B5A3-C16D83FD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83504"/>
              </p:ext>
            </p:extLst>
          </p:nvPr>
        </p:nvGraphicFramePr>
        <p:xfrm>
          <a:off x="7497792" y="2742950"/>
          <a:ext cx="3808600" cy="1970285"/>
        </p:xfrm>
        <a:graphic>
          <a:graphicData uri="http://schemas.openxmlformats.org/drawingml/2006/table">
            <a:tbl>
              <a:tblPr firstRow="1" firstCol="1" bandRow="1"/>
              <a:tblGrid>
                <a:gridCol w="610764">
                  <a:extLst>
                    <a:ext uri="{9D8B030D-6E8A-4147-A177-3AD203B41FA5}">
                      <a16:colId xmlns:a16="http://schemas.microsoft.com/office/drawing/2014/main" val="3021245248"/>
                    </a:ext>
                  </a:extLst>
                </a:gridCol>
                <a:gridCol w="738296">
                  <a:extLst>
                    <a:ext uri="{9D8B030D-6E8A-4147-A177-3AD203B41FA5}">
                      <a16:colId xmlns:a16="http://schemas.microsoft.com/office/drawing/2014/main" val="1473118641"/>
                    </a:ext>
                  </a:extLst>
                </a:gridCol>
                <a:gridCol w="614234">
                  <a:extLst>
                    <a:ext uri="{9D8B030D-6E8A-4147-A177-3AD203B41FA5}">
                      <a16:colId xmlns:a16="http://schemas.microsoft.com/office/drawing/2014/main" val="2508763642"/>
                    </a:ext>
                  </a:extLst>
                </a:gridCol>
                <a:gridCol w="570181">
                  <a:extLst>
                    <a:ext uri="{9D8B030D-6E8A-4147-A177-3AD203B41FA5}">
                      <a16:colId xmlns:a16="http://schemas.microsoft.com/office/drawing/2014/main" val="2623514422"/>
                    </a:ext>
                  </a:extLst>
                </a:gridCol>
                <a:gridCol w="660023">
                  <a:extLst>
                    <a:ext uri="{9D8B030D-6E8A-4147-A177-3AD203B41FA5}">
                      <a16:colId xmlns:a16="http://schemas.microsoft.com/office/drawing/2014/main" val="2170886397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1142844798"/>
                    </a:ext>
                  </a:extLst>
                </a:gridCol>
              </a:tblGrid>
              <a:tr h="34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4685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472052"/>
                  </a:ext>
                </a:extLst>
              </a:tr>
              <a:tr h="365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99140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3;4;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7232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88878"/>
                  </a:ext>
                </a:extLst>
              </a:tr>
              <a:tr h="310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4794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5B3477-A25D-4C47-B5A3-DF297141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" y="3883638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" y="190683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6DF5A0-34C4-4887-9B96-BB7A37D26FCA}"/>
              </a:ext>
            </a:extLst>
          </p:cNvPr>
          <p:cNvSpPr txBox="1">
            <a:spLocks/>
          </p:cNvSpPr>
          <p:nvPr/>
        </p:nvSpPr>
        <p:spPr>
          <a:xfrm>
            <a:off x="162951" y="801860"/>
            <a:ext cx="11069908" cy="163094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Игральную кость бросают дваж­ды. Пусть событие А – «в первый раз выпало меньше 3 очков», а событие В – «во второй раз выпало меньше 3 очков». Найти А </a:t>
            </a:r>
            <a:r>
              <a:rPr lang="ru-RU" sz="32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r>
              <a:rPr lang="ru-RU" sz="3200" dirty="0">
                <a:solidFill>
                  <a:schemeClr val="tx1"/>
                </a:solidFill>
              </a:rPr>
              <a:t> 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294AF-F651-4963-A6FE-55B07B457D2C}"/>
              </a:ext>
            </a:extLst>
          </p:cNvPr>
          <p:cNvSpPr txBox="1"/>
          <p:nvPr/>
        </p:nvSpPr>
        <p:spPr>
          <a:xfrm>
            <a:off x="2364493" y="2584896"/>
            <a:ext cx="449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события, благоприятствующие событию 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14E17E8-C6FE-4753-B639-9F3B1B8EC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78627"/>
              </p:ext>
            </p:extLst>
          </p:nvPr>
        </p:nvGraphicFramePr>
        <p:xfrm>
          <a:off x="7083631" y="2584896"/>
          <a:ext cx="3808600" cy="1943792"/>
        </p:xfrm>
        <a:graphic>
          <a:graphicData uri="http://schemas.openxmlformats.org/drawingml/2006/table">
            <a:tbl>
              <a:tblPr firstRow="1" firstCol="1" bandRow="1"/>
              <a:tblGrid>
                <a:gridCol w="610764">
                  <a:extLst>
                    <a:ext uri="{9D8B030D-6E8A-4147-A177-3AD203B41FA5}">
                      <a16:colId xmlns:a16="http://schemas.microsoft.com/office/drawing/2014/main" val="3021245248"/>
                    </a:ext>
                  </a:extLst>
                </a:gridCol>
                <a:gridCol w="738296">
                  <a:extLst>
                    <a:ext uri="{9D8B030D-6E8A-4147-A177-3AD203B41FA5}">
                      <a16:colId xmlns:a16="http://schemas.microsoft.com/office/drawing/2014/main" val="1473118641"/>
                    </a:ext>
                  </a:extLst>
                </a:gridCol>
                <a:gridCol w="614234">
                  <a:extLst>
                    <a:ext uri="{9D8B030D-6E8A-4147-A177-3AD203B41FA5}">
                      <a16:colId xmlns:a16="http://schemas.microsoft.com/office/drawing/2014/main" val="250876364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62351442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170886397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1142844798"/>
                    </a:ext>
                  </a:extLst>
                </a:gridCol>
              </a:tblGrid>
              <a:tr h="3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4685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72052"/>
                  </a:ext>
                </a:extLst>
              </a:tr>
              <a:tr h="365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99140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3;4;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7232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88878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4794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2B5716-A476-4501-941D-BB99ED0D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" y="3883638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" y="190683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6DF5A0-34C4-4887-9B96-BB7A37D26FCA}"/>
              </a:ext>
            </a:extLst>
          </p:cNvPr>
          <p:cNvSpPr txBox="1">
            <a:spLocks/>
          </p:cNvSpPr>
          <p:nvPr/>
        </p:nvSpPr>
        <p:spPr>
          <a:xfrm>
            <a:off x="162951" y="801860"/>
            <a:ext cx="11069908" cy="163094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Игральную кость бросают дваж­ды. Пусть событие А – «в первый раз выпало меньше 3 очков», а событие В – «во второй раз выпало меньше 3 очков». Найти А </a:t>
            </a:r>
            <a:r>
              <a:rPr lang="ru-RU" sz="32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r>
              <a:rPr lang="ru-RU" sz="3200" dirty="0">
                <a:solidFill>
                  <a:schemeClr val="tx1"/>
                </a:solidFill>
              </a:rPr>
              <a:t> 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8B419-DCCC-48AE-A3A9-48CC65F1289A}"/>
              </a:ext>
            </a:extLst>
          </p:cNvPr>
          <p:cNvSpPr txBox="1"/>
          <p:nvPr/>
        </p:nvSpPr>
        <p:spPr>
          <a:xfrm>
            <a:off x="2828250" y="2472061"/>
            <a:ext cx="3878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события, благоприятствующие обоим событиям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CA743-5B85-4C61-8C66-DA2625E15FF1}"/>
              </a:ext>
            </a:extLst>
          </p:cNvPr>
          <p:cNvSpPr txBox="1"/>
          <p:nvPr/>
        </p:nvSpPr>
        <p:spPr>
          <a:xfrm>
            <a:off x="4273318" y="4915707"/>
            <a:ext cx="5197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Событие А </a:t>
            </a:r>
            <a:r>
              <a:rPr lang="ru-RU" sz="2000" dirty="0">
                <a:sym typeface="Symbol" panose="05050102010706020507" pitchFamily="18" charset="2"/>
              </a:rPr>
              <a:t></a:t>
            </a:r>
            <a:r>
              <a:rPr lang="ru-RU" sz="2000" dirty="0"/>
              <a:t> В заключается в том, что оба раза выпало меньше 3 очков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73AC186-1383-4944-B527-2D5AC3A6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90519"/>
              </p:ext>
            </p:extLst>
          </p:nvPr>
        </p:nvGraphicFramePr>
        <p:xfrm>
          <a:off x="7424259" y="2653567"/>
          <a:ext cx="3808600" cy="1939497"/>
        </p:xfrm>
        <a:graphic>
          <a:graphicData uri="http://schemas.openxmlformats.org/drawingml/2006/table">
            <a:tbl>
              <a:tblPr firstRow="1" firstCol="1" bandRow="1"/>
              <a:tblGrid>
                <a:gridCol w="610764">
                  <a:extLst>
                    <a:ext uri="{9D8B030D-6E8A-4147-A177-3AD203B41FA5}">
                      <a16:colId xmlns:a16="http://schemas.microsoft.com/office/drawing/2014/main" val="3021245248"/>
                    </a:ext>
                  </a:extLst>
                </a:gridCol>
                <a:gridCol w="738296">
                  <a:extLst>
                    <a:ext uri="{9D8B030D-6E8A-4147-A177-3AD203B41FA5}">
                      <a16:colId xmlns:a16="http://schemas.microsoft.com/office/drawing/2014/main" val="1473118641"/>
                    </a:ext>
                  </a:extLst>
                </a:gridCol>
                <a:gridCol w="614234">
                  <a:extLst>
                    <a:ext uri="{9D8B030D-6E8A-4147-A177-3AD203B41FA5}">
                      <a16:colId xmlns:a16="http://schemas.microsoft.com/office/drawing/2014/main" val="250876364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62351442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170886397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1142844798"/>
                    </a:ext>
                  </a:extLst>
                </a:gridCol>
              </a:tblGrid>
              <a:tr h="309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4685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72052"/>
                  </a:ext>
                </a:extLst>
              </a:tr>
              <a:tr h="365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99140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3;4;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7232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88878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4794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2D160-6820-4BF2-AB2C-F5E97D087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" y="3883638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8944D58-3BA2-4E00-83F0-08196F39064B}"/>
              </a:ext>
            </a:extLst>
          </p:cNvPr>
          <p:cNvSpPr txBox="1">
            <a:spLocks/>
          </p:cNvSpPr>
          <p:nvPr/>
        </p:nvSpPr>
        <p:spPr>
          <a:xfrm>
            <a:off x="204715" y="777922"/>
            <a:ext cx="11614245" cy="2121465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Найдём попарные пересечения событий, связанных с футбольным матчем: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 А = «матч закончится вничью»;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 В = «Динамо» не забьёт ни одного гола»;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 С = «Спартак» выиграет».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8B10A-EFD4-4809-8697-C42CAB118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157" y="4145110"/>
            <a:ext cx="2147446" cy="2008901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B29ECE0-3E28-4165-81F2-70307C7A3FA8}"/>
              </a:ext>
            </a:extLst>
          </p:cNvPr>
          <p:cNvSpPr txBox="1">
            <a:spLocks/>
          </p:cNvSpPr>
          <p:nvPr/>
        </p:nvSpPr>
        <p:spPr>
          <a:xfrm>
            <a:off x="204715" y="2768367"/>
            <a:ext cx="11614245" cy="981512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1. A </a:t>
            </a:r>
            <a:r>
              <a:rPr lang="ru-RU" dirty="0">
                <a:sym typeface="Symbol" panose="05050102010706020507" pitchFamily="18" charset="2"/>
              </a:rPr>
              <a:t> </a:t>
            </a:r>
            <a:r>
              <a:rPr lang="ru-RU" dirty="0"/>
              <a:t>B = «матч закончится вничью, и «Динамо» не забьёт ни одного гола» = «матч закончится со счётом 0 : 0»;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7D6D807-7E55-4D71-9338-59E82B54CAF7}"/>
              </a:ext>
            </a:extLst>
          </p:cNvPr>
          <p:cNvSpPr txBox="1">
            <a:spLocks/>
          </p:cNvSpPr>
          <p:nvPr/>
        </p:nvSpPr>
        <p:spPr>
          <a:xfrm>
            <a:off x="204715" y="3640822"/>
            <a:ext cx="2437817" cy="654341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2. A </a:t>
            </a:r>
            <a:r>
              <a:rPr lang="ru-RU" dirty="0">
                <a:sym typeface="Symbol" panose="05050102010706020507" pitchFamily="18" charset="2"/>
              </a:rPr>
              <a:t></a:t>
            </a:r>
            <a:r>
              <a:rPr lang="ru-RU" dirty="0"/>
              <a:t> C = </a:t>
            </a:r>
            <a:r>
              <a:rPr lang="ru-RU" dirty="0">
                <a:sym typeface="Symbol" panose="05050102010706020507" pitchFamily="18" charset="2"/>
              </a:rPr>
              <a:t></a:t>
            </a:r>
            <a:r>
              <a:rPr lang="ru-RU" dirty="0"/>
              <a:t>;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859132-3E5C-45AB-90F7-F45CEBD0466F}"/>
              </a:ext>
            </a:extLst>
          </p:cNvPr>
          <p:cNvSpPr txBox="1">
            <a:spLocks/>
          </p:cNvSpPr>
          <p:nvPr/>
        </p:nvSpPr>
        <p:spPr>
          <a:xfrm>
            <a:off x="225723" y="4264676"/>
            <a:ext cx="8918278" cy="18246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3. B </a:t>
            </a:r>
            <a:r>
              <a:rPr lang="ru-RU" dirty="0">
                <a:sym typeface="Symbol" panose="05050102010706020507" pitchFamily="18" charset="2"/>
              </a:rPr>
              <a:t></a:t>
            </a:r>
            <a:r>
              <a:rPr lang="ru-RU" dirty="0"/>
              <a:t> C = «Спартак» забьёт хотя бы один гол».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Заметим, что при нахождении B </a:t>
            </a:r>
            <a:r>
              <a:rPr lang="ru-RU" dirty="0">
                <a:sym typeface="Symbol" panose="05050102010706020507" pitchFamily="18" charset="2"/>
              </a:rPr>
              <a:t></a:t>
            </a:r>
            <a:r>
              <a:rPr lang="ru-RU" dirty="0"/>
              <a:t> C мы использовали тот факт, что событие B произошло (команда «Динамо» не забила ни одного гола), а значит, «Спартаку» для победы достаточно забить хотя бы один гол.</a:t>
            </a:r>
          </a:p>
        </p:txBody>
      </p:sp>
    </p:spTree>
    <p:extLst>
      <p:ext uri="{BB962C8B-B14F-4D97-AF65-F5344CB8AC3E}">
        <p14:creationId xmlns:p14="http://schemas.microsoft.com/office/powerpoint/2010/main" val="34805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044F5-F641-44DF-B75D-CDBF2F30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2" y="3748053"/>
            <a:ext cx="3093353" cy="28746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A23572-96E2-4366-8C4E-C1343E9F1C19}"/>
              </a:ext>
            </a:extLst>
          </p:cNvPr>
          <p:cNvSpPr/>
          <p:nvPr/>
        </p:nvSpPr>
        <p:spPr>
          <a:xfrm>
            <a:off x="480397" y="918357"/>
            <a:ext cx="1142291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Монету бросают пять раз. Событие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в том, что количество выпавших решек не меньше трех, событие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в том, что орлов выпало больше, чем решек. Определите пересечение событий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91A27-9B63-457E-953E-C67663488DC6}"/>
              </a:ext>
            </a:extLst>
          </p:cNvPr>
          <p:cNvSpPr txBox="1"/>
          <p:nvPr/>
        </p:nvSpPr>
        <p:spPr>
          <a:xfrm>
            <a:off x="3175242" y="3118446"/>
            <a:ext cx="44977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события, благоприятствующие событию А: решек выпало 3, 4, 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ABB25-765D-4EC5-B996-C8D4A6C26BF0}"/>
              </a:ext>
            </a:extLst>
          </p:cNvPr>
          <p:cNvSpPr txBox="1"/>
          <p:nvPr/>
        </p:nvSpPr>
        <p:spPr>
          <a:xfrm>
            <a:off x="7271936" y="3060850"/>
            <a:ext cx="4497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события, благоприятствующие событию В: при данных выпадениях решек орлов выпадет 2, 1, 0. Количество благоприятных событий  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6B23A-305B-4187-B89E-76908166CF77}"/>
              </a:ext>
            </a:extLst>
          </p:cNvPr>
          <p:cNvSpPr txBox="1"/>
          <p:nvPr/>
        </p:nvSpPr>
        <p:spPr>
          <a:xfrm>
            <a:off x="4840184" y="5108895"/>
            <a:ext cx="2832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MSY10"/>
                <a:cs typeface="Times New Roman" panose="02020603050405020304" pitchFamily="18" charset="0"/>
              </a:rPr>
              <a:t>∩</a:t>
            </a:r>
            <a:r>
              <a:rPr lang="ru-RU" sz="28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8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ECCC9-4A81-411E-BF6C-5BDD2C15151B}"/>
              </a:ext>
            </a:extLst>
          </p:cNvPr>
          <p:cNvSpPr txBox="1"/>
          <p:nvPr/>
        </p:nvSpPr>
        <p:spPr>
          <a:xfrm>
            <a:off x="158633" y="771947"/>
            <a:ext cx="119215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000" dirty="0"/>
              <a:t>Найдём попарные объединения событий из опыта с кубиком: </a:t>
            </a:r>
          </a:p>
          <a:p>
            <a:pPr marL="0" indent="0" algn="just">
              <a:buNone/>
            </a:pPr>
            <a:r>
              <a:rPr lang="ru-RU" sz="3000" dirty="0"/>
              <a:t>А = «выпадет чётное число очков» = {2, 4, 6}; </a:t>
            </a:r>
          </a:p>
          <a:p>
            <a:pPr marL="0" indent="0" algn="just">
              <a:buNone/>
            </a:pPr>
            <a:r>
              <a:rPr lang="ru-RU" sz="3000" dirty="0"/>
              <a:t>B = «выпадет шестёрка» = {6}; </a:t>
            </a:r>
          </a:p>
          <a:p>
            <a:pPr marL="0" indent="0" algn="just">
              <a:buNone/>
            </a:pPr>
            <a:r>
              <a:rPr lang="ru-RU" sz="3000" dirty="0"/>
              <a:t>C = «выпадет простое число» = {2, 3, 5}.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C44CF-C61F-4B69-8FD8-F9E112CF23F7}"/>
              </a:ext>
            </a:extLst>
          </p:cNvPr>
          <p:cNvSpPr txBox="1"/>
          <p:nvPr/>
        </p:nvSpPr>
        <p:spPr>
          <a:xfrm>
            <a:off x="111853" y="3170114"/>
            <a:ext cx="119215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000" dirty="0"/>
              <a:t>1. A </a:t>
            </a:r>
            <a:r>
              <a:rPr lang="ru-RU" sz="3000" dirty="0">
                <a:sym typeface="Symbol" panose="05050102010706020507" pitchFamily="18" charset="2"/>
              </a:rPr>
              <a:t></a:t>
            </a:r>
            <a:r>
              <a:rPr lang="ru-RU" sz="3000" dirty="0"/>
              <a:t> B = {2, 4, 6}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1C468C-28C4-444D-9F43-2141CA989723}"/>
              </a:ext>
            </a:extLst>
          </p:cNvPr>
          <p:cNvSpPr txBox="1"/>
          <p:nvPr/>
        </p:nvSpPr>
        <p:spPr>
          <a:xfrm>
            <a:off x="111854" y="3876512"/>
            <a:ext cx="74298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000" dirty="0"/>
              <a:t>2. A </a:t>
            </a:r>
            <a:r>
              <a:rPr lang="ru-RU" sz="3000" dirty="0">
                <a:sym typeface="Symbol" panose="05050102010706020507" pitchFamily="18" charset="2"/>
              </a:rPr>
              <a:t></a:t>
            </a:r>
            <a:r>
              <a:rPr lang="ru-RU" sz="3000" dirty="0"/>
              <a:t> C = {2, 3, 4, 5, 6}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6228F-20DC-4151-B0E9-13DA41C074E5}"/>
              </a:ext>
            </a:extLst>
          </p:cNvPr>
          <p:cNvSpPr txBox="1"/>
          <p:nvPr/>
        </p:nvSpPr>
        <p:spPr>
          <a:xfrm>
            <a:off x="158632" y="4582910"/>
            <a:ext cx="74298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000" dirty="0"/>
              <a:t>3. B </a:t>
            </a:r>
            <a:r>
              <a:rPr lang="ru-RU" sz="3000" dirty="0">
                <a:sym typeface="Symbol" panose="05050102010706020507" pitchFamily="18" charset="2"/>
              </a:rPr>
              <a:t> </a:t>
            </a:r>
            <a:r>
              <a:rPr lang="ru-RU" sz="3000" dirty="0"/>
              <a:t>C = {2, 3, 5, 6}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AE6742-84B8-4765-AD3A-1602F25E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52" y="3842491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58A2F2-EA7B-456D-8421-E830B63EE1D5}"/>
              </a:ext>
            </a:extLst>
          </p:cNvPr>
          <p:cNvSpPr/>
          <p:nvPr/>
        </p:nvSpPr>
        <p:spPr>
          <a:xfrm>
            <a:off x="278084" y="702986"/>
            <a:ext cx="11073687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Игральный кубик бросают дважды. Рассмотрим события А «сумма выпавших очков делится на 2» и  В «сумма выпавших очков делится на 3». Какие элементарные исходы благоприятствуют объединению этих событий? Сколько их?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256FF-7620-44E1-BA3D-619243C2D8A8}"/>
              </a:ext>
            </a:extLst>
          </p:cNvPr>
          <p:cNvSpPr/>
          <p:nvPr/>
        </p:nvSpPr>
        <p:spPr>
          <a:xfrm>
            <a:off x="249026" y="2677609"/>
            <a:ext cx="5668464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Событие А «сумма выпавших очков делится на 2: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BA150A6-2279-4FA7-9E23-4099856F1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7928"/>
              </p:ext>
            </p:extLst>
          </p:nvPr>
        </p:nvGraphicFramePr>
        <p:xfrm>
          <a:off x="402417" y="3668058"/>
          <a:ext cx="3507740" cy="1200150"/>
        </p:xfrm>
        <a:graphic>
          <a:graphicData uri="http://schemas.openxmlformats.org/drawingml/2006/table">
            <a:tbl>
              <a:tblPr firstRow="1" firstCol="1" bandRow="1"/>
              <a:tblGrid>
                <a:gridCol w="447040">
                  <a:extLst>
                    <a:ext uri="{9D8B030D-6E8A-4147-A177-3AD203B41FA5}">
                      <a16:colId xmlns:a16="http://schemas.microsoft.com/office/drawing/2014/main" val="377482857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3341990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403817533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68457443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79986132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10038812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95578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12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69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78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701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7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58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459265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E91358-51E2-4B0D-9A53-46EF22A25C07}"/>
              </a:ext>
            </a:extLst>
          </p:cNvPr>
          <p:cNvSpPr/>
          <p:nvPr/>
        </p:nvSpPr>
        <p:spPr>
          <a:xfrm>
            <a:off x="5991745" y="2676440"/>
            <a:ext cx="5668464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Событие В «сумма выпавших очков делится на 3: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31D8248-6C61-4BF0-8BC4-8B5CE8ABE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57172"/>
              </p:ext>
            </p:extLst>
          </p:nvPr>
        </p:nvGraphicFramePr>
        <p:xfrm>
          <a:off x="5447888" y="3681200"/>
          <a:ext cx="3507740" cy="1200150"/>
        </p:xfrm>
        <a:graphic>
          <a:graphicData uri="http://schemas.openxmlformats.org/drawingml/2006/table">
            <a:tbl>
              <a:tblPr firstRow="1" firstCol="1" bandRow="1"/>
              <a:tblGrid>
                <a:gridCol w="447040">
                  <a:extLst>
                    <a:ext uri="{9D8B030D-6E8A-4147-A177-3AD203B41FA5}">
                      <a16:colId xmlns:a16="http://schemas.microsoft.com/office/drawing/2014/main" val="217145255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7514572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79824864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17788763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13631731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7838018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593187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1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2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55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2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91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3262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10CD77D-3638-449C-8657-56151E691910}"/>
              </a:ext>
            </a:extLst>
          </p:cNvPr>
          <p:cNvSpPr txBox="1"/>
          <p:nvPr/>
        </p:nvSpPr>
        <p:spPr>
          <a:xfrm>
            <a:off x="278085" y="5196950"/>
            <a:ext cx="971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MSY10"/>
                <a:cs typeface="Times New Roman" panose="02020603050405020304" pitchFamily="18" charset="0"/>
              </a:rPr>
              <a:t>∩</a:t>
            </a:r>
            <a:r>
              <a:rPr lang="ru-RU" sz="28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B</a:t>
            </a:r>
            <a:endParaRPr lang="ru-RU" sz="2800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7495EA3-06A4-4081-B49A-7AA03732A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43371"/>
              </p:ext>
            </p:extLst>
          </p:nvPr>
        </p:nvGraphicFramePr>
        <p:xfrm>
          <a:off x="1421372" y="5120095"/>
          <a:ext cx="3507740" cy="1200150"/>
        </p:xfrm>
        <a:graphic>
          <a:graphicData uri="http://schemas.openxmlformats.org/drawingml/2006/table">
            <a:tbl>
              <a:tblPr firstRow="1" firstCol="1" bandRow="1"/>
              <a:tblGrid>
                <a:gridCol w="447040">
                  <a:extLst>
                    <a:ext uri="{9D8B030D-6E8A-4147-A177-3AD203B41FA5}">
                      <a16:colId xmlns:a16="http://schemas.microsoft.com/office/drawing/2014/main" val="268246851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76423703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54168703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86608270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44842859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404528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877955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21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7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0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8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29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2907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4AF55D6-3EA9-4364-9A23-C91E36DB7E70}"/>
              </a:ext>
            </a:extLst>
          </p:cNvPr>
          <p:cNvSpPr txBox="1"/>
          <p:nvPr/>
        </p:nvSpPr>
        <p:spPr>
          <a:xfrm>
            <a:off x="5447888" y="5379902"/>
            <a:ext cx="2664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Ответ: 24</a:t>
            </a:r>
            <a:endParaRPr lang="ru-RU" sz="2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C09238-B88E-4D6A-8629-6AC0C4EF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46" y="3960099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70746D-3329-4961-B81B-895C24A60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451" y="391191"/>
            <a:ext cx="1469362" cy="61427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7E61E6-CA42-40D6-B30D-12BCADF70904}"/>
              </a:ext>
            </a:extLst>
          </p:cNvPr>
          <p:cNvSpPr/>
          <p:nvPr/>
        </p:nvSpPr>
        <p:spPr>
          <a:xfrm>
            <a:off x="416648" y="692943"/>
            <a:ext cx="8383404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Термометр измеряет температуру в комнате. Событие А состоит в том, что температура окажется ниже 20°С, а событие В - в том, что температура окажется в пределах от 10°С до 35°С. Сформулируйте событие </a:t>
            </a:r>
            <a:r>
              <a:rPr lang="ru-RU" sz="3200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AUB.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418C68B-9442-4FDC-B551-46391992B4CC}"/>
              </a:ext>
            </a:extLst>
          </p:cNvPr>
          <p:cNvSpPr/>
          <p:nvPr/>
        </p:nvSpPr>
        <p:spPr>
          <a:xfrm rot="5400000">
            <a:off x="9476148" y="3877782"/>
            <a:ext cx="24305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02CB34C3-71A4-4219-B8C1-005DE602BA39}"/>
              </a:ext>
            </a:extLst>
          </p:cNvPr>
          <p:cNvSpPr/>
          <p:nvPr/>
        </p:nvSpPr>
        <p:spPr>
          <a:xfrm rot="10800000">
            <a:off x="10699181" y="2223081"/>
            <a:ext cx="484632" cy="103005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4B280-BA52-4C53-A65F-AE0660D6A01B}"/>
              </a:ext>
            </a:extLst>
          </p:cNvPr>
          <p:cNvSpPr txBox="1"/>
          <p:nvPr/>
        </p:nvSpPr>
        <p:spPr>
          <a:xfrm>
            <a:off x="771144" y="3827710"/>
            <a:ext cx="8228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не выше 35°С</a:t>
            </a:r>
          </a:p>
        </p:txBody>
      </p:sp>
    </p:spTree>
    <p:extLst>
      <p:ext uri="{BB962C8B-B14F-4D97-AF65-F5344CB8AC3E}">
        <p14:creationId xmlns:p14="http://schemas.microsoft.com/office/powerpoint/2010/main" val="34175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17" y="933134"/>
            <a:ext cx="8011487" cy="103827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Два события называются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противоположными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если в данном испытании они несовместны и одно из них обязательно происходит. </a:t>
            </a:r>
            <a:endParaRPr lang="ru-RU" sz="2400" dirty="0"/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4755AC0C-2250-4EEC-869A-747DEE5FF53A}"/>
              </a:ext>
            </a:extLst>
          </p:cNvPr>
          <p:cNvSpPr txBox="1">
            <a:spLocks/>
          </p:cNvSpPr>
          <p:nvPr/>
        </p:nvSpPr>
        <p:spPr>
          <a:xfrm>
            <a:off x="666686" y="1985645"/>
            <a:ext cx="8011487" cy="241018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1.Если сейчас день, то сейчас не ночь;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2.Если человек спит, то в данный момент он не читает;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3.Если число иррациональное, то оно не является четным.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D58A13-DB89-4003-BB82-3BAD1188C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9" y="4040436"/>
            <a:ext cx="2371725" cy="22669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838A7C-4976-4CC1-BA81-1FFF11AFB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43" y="3947019"/>
            <a:ext cx="2578522" cy="24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A25367-5E5F-4326-B9E0-44D5173F8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DB4715-8CB8-4638-952B-0298F75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5B97E-D23C-4EE6-A87C-6A2F02FBC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797724"/>
            <a:ext cx="8623882" cy="58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482366"/>
            <a:ext cx="9875463" cy="6308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Операции над событиями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63A5D1-0931-41C7-B9BC-BF016B04A27C}"/>
              </a:ext>
            </a:extLst>
          </p:cNvPr>
          <p:cNvSpPr>
            <a:spLocks noGrp="1" noChangeArrowheads="1"/>
          </p:cNvSpPr>
          <p:nvPr>
            <p:ph sz="half" idx="15"/>
          </p:nvPr>
        </p:nvSpPr>
        <p:spPr bwMode="auto">
          <a:xfrm>
            <a:off x="1282443" y="5487517"/>
            <a:ext cx="48135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Говорят, что событие A влечет событие B, если при наступлении события A обязательно происходит событие B, обозначается: A⊂B.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342900" lvl="0" indent="-342900">
              <a:buFontTx/>
              <a:buAutoNum type="arabicPeriod"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69" b="51378"/>
          <a:stretch/>
        </p:blipFill>
        <p:spPr bwMode="auto">
          <a:xfrm>
            <a:off x="1767107" y="1352592"/>
            <a:ext cx="3442456" cy="4007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7" t="52850"/>
          <a:stretch/>
        </p:blipFill>
        <p:spPr bwMode="auto">
          <a:xfrm>
            <a:off x="6266576" y="1241572"/>
            <a:ext cx="3800213" cy="4245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AF19A6CE-048D-4B90-A49B-37C9AB9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425" y="5371469"/>
            <a:ext cx="48135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400" dirty="0">
                <a:solidFill>
                  <a:srgbClr val="333333"/>
                </a:solidFill>
                <a:latin typeface="+mn-lt"/>
              </a:rPr>
              <a:t>Говорят, что событие ____влечет событие ____, если при наступлении события____ обязательно происходит событие ____, обозначается: ____⊂____.</a:t>
            </a:r>
            <a:r>
              <a:rPr lang="ru-RU" altLang="ru-RU" sz="1400" dirty="0">
                <a:latin typeface="+mn-lt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E71250-4B08-4F3E-A82D-378238E5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28" y="1027518"/>
            <a:ext cx="10040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Пусть событие A - { точки попали в круг } , B - { точки попали в квадрат }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23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A25367-5E5F-4326-B9E0-44D5173F8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DB4715-8CB8-4638-952B-0298F75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36E646-E781-486F-B2E5-C673B99B7F41}"/>
              </a:ext>
            </a:extLst>
          </p:cNvPr>
          <p:cNvPicPr/>
          <p:nvPr/>
        </p:nvPicPr>
        <p:blipFill rotWithShape="1">
          <a:blip r:embed="rId2"/>
          <a:srcRect l="15553" t="21095" r="16622" b="10491"/>
          <a:stretch/>
        </p:blipFill>
        <p:spPr bwMode="auto">
          <a:xfrm>
            <a:off x="352339" y="855677"/>
            <a:ext cx="8154098" cy="5587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ECFD65-D73B-418F-95F7-8CA87F50A22D}"/>
              </a:ext>
            </a:extLst>
          </p:cNvPr>
          <p:cNvSpPr/>
          <p:nvPr/>
        </p:nvSpPr>
        <p:spPr>
          <a:xfrm>
            <a:off x="8506437" y="3245010"/>
            <a:ext cx="2114026" cy="58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Выпало не более одного орла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378A157-DC74-4B85-9558-A0448C4B37D1}"/>
              </a:ext>
            </a:extLst>
          </p:cNvPr>
          <p:cNvSpPr/>
          <p:nvPr/>
        </p:nvSpPr>
        <p:spPr>
          <a:xfrm>
            <a:off x="8506437" y="4383729"/>
            <a:ext cx="2114026" cy="58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первый раз выпала решка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C2DC73-B1CB-4C4E-B9F4-37DAAB9D78D3}"/>
              </a:ext>
            </a:extLst>
          </p:cNvPr>
          <p:cNvSpPr/>
          <p:nvPr/>
        </p:nvSpPr>
        <p:spPr>
          <a:xfrm>
            <a:off x="8506437" y="5301230"/>
            <a:ext cx="2114026" cy="58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Любой вариант, кроме трех орлов</a:t>
            </a:r>
          </a:p>
        </p:txBody>
      </p:sp>
    </p:spTree>
    <p:extLst>
      <p:ext uri="{BB962C8B-B14F-4D97-AF65-F5344CB8AC3E}">
        <p14:creationId xmlns:p14="http://schemas.microsoft.com/office/powerpoint/2010/main" val="118453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A25367-5E5F-4326-B9E0-44D5173F8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DB4715-8CB8-4638-952B-0298F75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9FF4C-21D8-414E-920E-06D861D40374}"/>
              </a:ext>
            </a:extLst>
          </p:cNvPr>
          <p:cNvPicPr/>
          <p:nvPr/>
        </p:nvPicPr>
        <p:blipFill rotWithShape="1">
          <a:blip r:embed="rId2"/>
          <a:srcRect l="20684" t="22520" r="21593" b="33865"/>
          <a:stretch/>
        </p:blipFill>
        <p:spPr bwMode="auto">
          <a:xfrm>
            <a:off x="402673" y="864066"/>
            <a:ext cx="8330268" cy="5679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2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A25367-5E5F-4326-B9E0-44D5173F8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DB4715-8CB8-4638-952B-0298F75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89C78-9F1D-498E-A210-F3EC2CD5D1E5}"/>
              </a:ext>
            </a:extLst>
          </p:cNvPr>
          <p:cNvPicPr/>
          <p:nvPr/>
        </p:nvPicPr>
        <p:blipFill rotWithShape="1">
          <a:blip r:embed="rId2"/>
          <a:srcRect l="16035" t="17454" r="15179" b="48132"/>
          <a:stretch/>
        </p:blipFill>
        <p:spPr bwMode="auto">
          <a:xfrm>
            <a:off x="260058" y="774059"/>
            <a:ext cx="5575883" cy="1776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A3027-E19B-40BB-B0DA-D8F152698C7B}"/>
              </a:ext>
            </a:extLst>
          </p:cNvPr>
          <p:cNvPicPr/>
          <p:nvPr/>
        </p:nvPicPr>
        <p:blipFill rotWithShape="1">
          <a:blip r:embed="rId3"/>
          <a:srcRect l="14110" t="25940" r="16302" b="29079"/>
          <a:stretch/>
        </p:blipFill>
        <p:spPr bwMode="auto">
          <a:xfrm>
            <a:off x="363408" y="2523644"/>
            <a:ext cx="8101083" cy="4252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4950C7-916B-4CF9-8D56-9D8D16F2D497}"/>
              </a:ext>
            </a:extLst>
          </p:cNvPr>
          <p:cNvSpPr/>
          <p:nvPr/>
        </p:nvSpPr>
        <p:spPr>
          <a:xfrm>
            <a:off x="8992999" y="1343687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 мужчина, живущий в селе, пенсионер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1B3880E-0B76-4E8F-9E2B-CD1DC65B0A2A}"/>
              </a:ext>
            </a:extLst>
          </p:cNvPr>
          <p:cNvSpPr/>
          <p:nvPr/>
        </p:nvSpPr>
        <p:spPr>
          <a:xfrm>
            <a:off x="8992998" y="2215060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 мужчина, живущий в городе, не пенсионер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1092BBF-C20B-4AB7-8FD6-3298C65877C5}"/>
              </a:ext>
            </a:extLst>
          </p:cNvPr>
          <p:cNvSpPr/>
          <p:nvPr/>
        </p:nvSpPr>
        <p:spPr>
          <a:xfrm>
            <a:off x="8992997" y="3112780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 мужчина, сельский житель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40C7D7-6866-46C2-B0F5-86DD994C4DD3}"/>
              </a:ext>
            </a:extLst>
          </p:cNvPr>
          <p:cNvSpPr/>
          <p:nvPr/>
        </p:nvSpPr>
        <p:spPr>
          <a:xfrm>
            <a:off x="8992999" y="4063628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Выбрана женщина, живущая в городе,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A091D36-3637-4D26-9B37-C64FEEBA6F5E}"/>
              </a:ext>
            </a:extLst>
          </p:cNvPr>
          <p:cNvSpPr/>
          <p:nvPr/>
        </p:nvSpPr>
        <p:spPr>
          <a:xfrm>
            <a:off x="8992999" y="4949669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Выбрана женщина, пенсионерка из села,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49A2178-C788-452A-90B4-368A4ECA5489}"/>
              </a:ext>
            </a:extLst>
          </p:cNvPr>
          <p:cNvSpPr/>
          <p:nvPr/>
        </p:nvSpPr>
        <p:spPr>
          <a:xfrm>
            <a:off x="8992999" y="499527"/>
            <a:ext cx="2550253" cy="748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Выбран мужчина, живущий в городе</a:t>
            </a:r>
          </a:p>
        </p:txBody>
      </p:sp>
    </p:spTree>
    <p:extLst>
      <p:ext uri="{BB962C8B-B14F-4D97-AF65-F5344CB8AC3E}">
        <p14:creationId xmlns:p14="http://schemas.microsoft.com/office/powerpoint/2010/main" val="89327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A25367-5E5F-4326-B9E0-44D5173F8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DB4715-8CB8-4638-952B-0298F75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1750"/>
            <a:ext cx="8330268" cy="6900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Противоположные события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9057BC-46D0-414C-88EF-1A6FF052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5" y="1023457"/>
            <a:ext cx="10859976" cy="53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36" y="186145"/>
            <a:ext cx="6837027" cy="65184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Диаграммы </a:t>
            </a:r>
            <a:r>
              <a:rPr lang="ru-RU" dirty="0" err="1">
                <a:latin typeface="+mn-lt"/>
              </a:rPr>
              <a:t>эйлера</a:t>
            </a:r>
            <a:endParaRPr lang="ru-RU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353B3-ED99-49D0-B740-13DDD0E4D5EE}"/>
              </a:ext>
            </a:extLst>
          </p:cNvPr>
          <p:cNvSpPr txBox="1"/>
          <p:nvPr/>
        </p:nvSpPr>
        <p:spPr>
          <a:xfrm>
            <a:off x="276835" y="837398"/>
            <a:ext cx="114677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F1F1F"/>
                </a:solidFill>
                <a:effectLst/>
              </a:rPr>
              <a:t>Диаграмма Эйлера-Венна — это такая </a:t>
            </a:r>
            <a:r>
              <a:rPr lang="ru-RU" sz="2400" b="0" i="0" dirty="0">
                <a:solidFill>
                  <a:srgbClr val="040C28"/>
                </a:solidFill>
                <a:effectLst/>
              </a:rPr>
              <a:t>схема, которая изображает соотношение между множеством и его элементами</a:t>
            </a:r>
            <a:r>
              <a:rPr lang="ru-RU" sz="2400" b="0" i="0" dirty="0">
                <a:solidFill>
                  <a:srgbClr val="1F1F1F"/>
                </a:solidFill>
                <a:effectLst/>
              </a:rPr>
              <a:t>. Само множество изображается в виде замкнутой линии. Те элементы, которые принадлежат этому множеству, изображают внутри этой замкнутой линии, а те, которые ему не принадлежат — снаружи.</a:t>
            </a:r>
            <a:endParaRPr lang="ru-RU" sz="2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4BE19F5-8100-4A04-A896-73D5A8CC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2" y="2585795"/>
            <a:ext cx="3005066" cy="23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91278A9-7B3A-4590-9F46-01FBD1A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6" y="2428554"/>
            <a:ext cx="3005065" cy="23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FE804C3-64C7-4161-99B8-6953DC3E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88" y="2541343"/>
            <a:ext cx="3088493" cy="23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23B801-ECA1-43B0-9A16-84396AA18218}"/>
              </a:ext>
            </a:extLst>
          </p:cNvPr>
          <p:cNvSpPr txBox="1"/>
          <p:nvPr/>
        </p:nvSpPr>
        <p:spPr>
          <a:xfrm>
            <a:off x="1061207" y="5310015"/>
            <a:ext cx="101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A </a:t>
            </a:r>
            <a:r>
              <a:rPr lang="ru-RU" sz="1800" dirty="0">
                <a:sym typeface="Symbol" panose="05050102010706020507" pitchFamily="18" charset="2"/>
              </a:rPr>
              <a:t></a:t>
            </a:r>
            <a:r>
              <a:rPr lang="ru-RU" sz="1800" dirty="0"/>
              <a:t> B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82FC3-673C-4BF7-8515-939CBE69DF71}"/>
              </a:ext>
            </a:extLst>
          </p:cNvPr>
          <p:cNvSpPr txBox="1"/>
          <p:nvPr/>
        </p:nvSpPr>
        <p:spPr>
          <a:xfrm>
            <a:off x="5177125" y="5159013"/>
            <a:ext cx="101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6ACBA-CF7A-491E-AA7F-C327D78C70DA}"/>
              </a:ext>
            </a:extLst>
          </p:cNvPr>
          <p:cNvSpPr txBox="1"/>
          <p:nvPr/>
        </p:nvSpPr>
        <p:spPr>
          <a:xfrm>
            <a:off x="9084984" y="5159013"/>
            <a:ext cx="1145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56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36" y="186145"/>
            <a:ext cx="6837027" cy="65184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Диаграммы </a:t>
            </a:r>
            <a:r>
              <a:rPr lang="ru-RU" dirty="0" err="1">
                <a:latin typeface="+mn-lt"/>
              </a:rPr>
              <a:t>эйлера</a:t>
            </a:r>
            <a:endParaRPr lang="ru-RU" dirty="0">
              <a:latin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B8E477-3B88-4680-84C2-727B505F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2" y="897622"/>
            <a:ext cx="10894503" cy="57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0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36" y="186145"/>
            <a:ext cx="6837027" cy="65184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Диаграммы </a:t>
            </a:r>
            <a:r>
              <a:rPr lang="ru-RU" dirty="0" err="1">
                <a:latin typeface="+mn-lt"/>
              </a:rPr>
              <a:t>эйлера</a:t>
            </a:r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4C32F-AC40-423E-9D63-A61F74A6FB6B}"/>
              </a:ext>
            </a:extLst>
          </p:cNvPr>
          <p:cNvSpPr txBox="1"/>
          <p:nvPr/>
        </p:nvSpPr>
        <p:spPr>
          <a:xfrm>
            <a:off x="390088" y="837992"/>
            <a:ext cx="6098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i="0" dirty="0">
                <a:solidFill>
                  <a:srgbClr val="15374D"/>
                </a:solidFill>
                <a:effectLst/>
              </a:rPr>
              <a:t>Соотнеси событие с его диаграммой.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26BA19-4881-46E8-B2CA-45F6C47B1970}"/>
              </a:ext>
            </a:extLst>
          </p:cNvPr>
          <p:cNvPicPr/>
          <p:nvPr/>
        </p:nvPicPr>
        <p:blipFill rotWithShape="1">
          <a:blip r:embed="rId3"/>
          <a:srcRect l="21486" t="19741" r="22394" b="11032"/>
          <a:stretch/>
        </p:blipFill>
        <p:spPr bwMode="auto">
          <a:xfrm>
            <a:off x="390088" y="1241597"/>
            <a:ext cx="333375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03650F-517E-4EC1-B136-133BD11C2021}"/>
              </a:ext>
            </a:extLst>
          </p:cNvPr>
          <p:cNvPicPr/>
          <p:nvPr/>
        </p:nvPicPr>
        <p:blipFill rotWithShape="1">
          <a:blip r:embed="rId4"/>
          <a:srcRect l="21966" t="14823" r="22395" b="16762"/>
          <a:stretch/>
        </p:blipFill>
        <p:spPr bwMode="auto">
          <a:xfrm>
            <a:off x="418663" y="3734008"/>
            <a:ext cx="3305175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8CA0F8-BD67-4989-B1D2-D71825A7FFF5}"/>
              </a:ext>
            </a:extLst>
          </p:cNvPr>
          <p:cNvPicPr/>
          <p:nvPr/>
        </p:nvPicPr>
        <p:blipFill rotWithShape="1">
          <a:blip r:embed="rId4"/>
          <a:srcRect l="15553" t="82668" r="31855" b="6784"/>
          <a:stretch/>
        </p:blipFill>
        <p:spPr bwMode="auto">
          <a:xfrm>
            <a:off x="4171249" y="1332390"/>
            <a:ext cx="5885227" cy="1109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402BC7-9BD2-4F85-920A-9C216AB4CC3E}"/>
              </a:ext>
            </a:extLst>
          </p:cNvPr>
          <p:cNvPicPr/>
          <p:nvPr/>
        </p:nvPicPr>
        <p:blipFill rotWithShape="1">
          <a:blip r:embed="rId5"/>
          <a:srcRect l="23730" t="16632" r="23196" b="16578"/>
          <a:stretch/>
        </p:blipFill>
        <p:spPr bwMode="auto">
          <a:xfrm>
            <a:off x="4100163" y="2651925"/>
            <a:ext cx="3152775" cy="2409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49788D-BECD-4F6A-8D99-0BBD7BE4ECCE}"/>
              </a:ext>
            </a:extLst>
          </p:cNvPr>
          <p:cNvPicPr/>
          <p:nvPr/>
        </p:nvPicPr>
        <p:blipFill rotWithShape="1">
          <a:blip r:embed="rId6"/>
          <a:srcRect l="22929" t="20241" r="23356" b="12485"/>
          <a:stretch/>
        </p:blipFill>
        <p:spPr bwMode="auto">
          <a:xfrm>
            <a:off x="7478654" y="2651925"/>
            <a:ext cx="3190875" cy="240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4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3A527-0225-45AB-B310-483590775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5" y="133319"/>
            <a:ext cx="6929305" cy="727348"/>
          </a:xfrm>
        </p:spPr>
        <p:txBody>
          <a:bodyPr/>
          <a:lstStyle/>
          <a:p>
            <a:r>
              <a:rPr lang="ru-RU" dirty="0">
                <a:latin typeface="+mn-lt"/>
              </a:rPr>
              <a:t>Домашнее задание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790AEE5-048A-4250-864D-5DBE9BEFF4F6}"/>
              </a:ext>
            </a:extLst>
          </p:cNvPr>
          <p:cNvSpPr txBox="1">
            <a:spLocks/>
          </p:cNvSpPr>
          <p:nvPr/>
        </p:nvSpPr>
        <p:spPr>
          <a:xfrm>
            <a:off x="114869" y="996286"/>
            <a:ext cx="9056427" cy="5861714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 fontScale="85000" lnSpcReduction="20000"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Бросают две игральные кости. Событие А – «на первой кости выпадет нечёт­ное число очков». Событие В – «на второй кости выпадет нечётное число очков».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Выделите в таблице элементарных событий этого опыта элементарные события, благоприятствующие событиям А и 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Есть ли у событий А и В общие элементарные события? Если да, то какие они и сколько их?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Опишите словами событие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Найдите вероятность события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Монету бросают дважды. Событие А – «первый раз выпадет решка». Событие В – «второй раз выпадет решка». Выпишите элементарные события, благо­приятствующие каждому из этих событий и событию A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Игральную кость бросают дважды. Событие А – «в первый раз выпало мень­ше 4 очков». Событие В – «во второй раз выпало больше 3 очков».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Пользуясь таблицей элементарных событий этого опыта, выделите тремя разными цветами (или штриховкой) элементарные события, благоприятствую­щие событиям А, В и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Опишите словами событие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Найдите Р(А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В).</a:t>
            </a:r>
          </a:p>
          <a:p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48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19" y="172501"/>
            <a:ext cx="5885180" cy="56939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источники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28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88092" y="815293"/>
            <a:ext cx="8191099" cy="3387591"/>
          </a:xfrm>
        </p:spPr>
        <p:txBody>
          <a:bodyPr rtlCol="0">
            <a:normAutofit fontScale="40000" lnSpcReduction="20000"/>
          </a:bodyPr>
          <a:lstStyle>
            <a:defPPr>
              <a:defRPr lang="ru-RU"/>
            </a:defPPr>
          </a:lstStyle>
          <a:p>
            <a:pPr marL="457200" indent="-457200" rtl="0">
              <a:buFont typeface="+mj-lt"/>
              <a:buAutoNum type="arabicPeriod"/>
            </a:pPr>
            <a:endParaRPr lang="en-US" sz="3600" dirty="0">
              <a:hlinkClick r:id="rId3"/>
            </a:endParaRPr>
          </a:p>
          <a:p>
            <a:pPr marL="457200" indent="-457200" rtl="0">
              <a:buFont typeface="+mj-lt"/>
              <a:buAutoNum type="arabicPeriod"/>
            </a:pPr>
            <a:endParaRPr lang="en-US" sz="3600" dirty="0"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4000" dirty="0"/>
              <a:t>Математика. Вероятность и статистика. 10 класс. Базовый и углубленный уровни. Учебное пособие. Под редакцией </a:t>
            </a:r>
            <a:r>
              <a:rPr lang="ru-RU" sz="4000" dirty="0" err="1"/>
              <a:t>Е.А.Бунимович</a:t>
            </a:r>
            <a:r>
              <a:rPr lang="ru-RU" sz="4000" dirty="0"/>
              <a:t>, </a:t>
            </a:r>
            <a:r>
              <a:rPr lang="ru-RU" sz="4000" dirty="0" err="1"/>
              <a:t>В.А.Булычев</a:t>
            </a:r>
            <a:r>
              <a:rPr lang="ru-RU" sz="4000" dirty="0"/>
              <a:t>. – М.: Просвещение, 2023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sz="3600" dirty="0">
                <a:hlinkClick r:id="rId3"/>
              </a:rPr>
              <a:t>https://3dstroyproekt.ru/teorija-verojatnosti/ponjatie-sobytija-operacii-nad-sobytijami</a:t>
            </a:r>
            <a:endParaRPr lang="ru-RU" sz="3600" dirty="0"/>
          </a:p>
          <a:p>
            <a:pPr marL="457200" indent="-457200" rtl="0">
              <a:buFont typeface="+mj-lt"/>
              <a:buAutoNum type="arabicPeriod"/>
            </a:pPr>
            <a:r>
              <a:rPr lang="en-US" sz="3600" dirty="0">
                <a:hlinkClick r:id="rId4"/>
              </a:rPr>
              <a:t>https://lesson.edu.ru/lesson/0f9ea819-0f2c-4622-8ddc-b7c8a1f665a3</a:t>
            </a:r>
            <a:endParaRPr lang="ru-RU" sz="3600" dirty="0"/>
          </a:p>
          <a:p>
            <a:pPr marL="457200" indent="-457200" rtl="0">
              <a:buFont typeface="+mj-lt"/>
              <a:buAutoNum type="arabicPeriod"/>
            </a:pPr>
            <a:r>
              <a:rPr lang="en-US" sz="3600" dirty="0"/>
              <a:t>https://tsput.ru/res/fizika/1/Infomat/g8.htm#:~:text=%D0%94%D0%B2%D0%B0%20%D1%81%D0%BE%D0%B1%D1%8B%D1%82%D0%B8%D1%8F%20%D0%BD%D0%B0%D0%B7%D1%8B%D0%B2%D0%B0%D1%8E%D1%82%D1%81%D1%8F%20%D0%BF%D1%80%D0%BE%D1%82%D0%B8%D0%B2%D0%BE%D0%BF%D0%BE%D0%BB%D0%BE%D0%B6%D0%BD%D1%8B%D0%BC%D0%B8%2C%20%D0%B5%D1%81%D0%BB%D0%B8,%D0%BE%D0%B4%D0%BD%D0%BE%20%D0%B8%D0%B7%20%D0%BD%D0%B8%D1%85%20%D0%BE%D0%B1%D1%8F%D0%B7%D0%B0%D1%82%D0%B5%D0%BB%D1%8C%D0%BD%D0%BE%20%D0%BF%D1%80%D0%BE%D0%B8%D1%81%D1%85%D0%BE%D0%B4%D0%B8%D1%82.</a:t>
            </a:r>
            <a:endParaRPr lang="ru-RU" sz="3600" dirty="0"/>
          </a:p>
          <a:p>
            <a:pPr marL="457200" indent="-457200" rtl="0">
              <a:buFont typeface="+mj-lt"/>
              <a:buAutoNum type="arabicPeriod"/>
            </a:pPr>
            <a:r>
              <a:rPr lang="en-US" sz="3600" dirty="0">
                <a:hlinkClick r:id="rId5"/>
              </a:rPr>
              <a:t>https://www.yaklass.ru/p/algebra/11-klass/nachalnye-svedeniia-teorii-veroiatnostei-9277/veroiatnost-sobytiia-9278/re-d9841eaf-4fe4-4ee4-bade-c7cbef66cdab#:~:text=%5C(P(A)%20%3D%5C,1%20%E2%88%92%20P%20(%20A%20)%20</a:t>
            </a:r>
            <a:r>
              <a:rPr lang="en-US" sz="3600" dirty="0"/>
              <a:t>.</a:t>
            </a:r>
            <a:endParaRPr lang="ru-RU" sz="3600" dirty="0"/>
          </a:p>
          <a:p>
            <a:pPr marL="457200" indent="-457200" rtl="0">
              <a:buFont typeface="+mj-lt"/>
              <a:buAutoNum type="arabicPeriod"/>
            </a:pPr>
            <a:r>
              <a:rPr lang="en-US" sz="3600" dirty="0"/>
              <a:t>https://libraryno.ru/1-2-operacii-nad-mnozhestvami-diagrammy-eylera-venna-dis_matem_nekr_2010/</a:t>
            </a:r>
            <a:endParaRPr lang="ru-RU" sz="3600" dirty="0"/>
          </a:p>
          <a:p>
            <a:pPr marL="457200" indent="-457200" rtl="0">
              <a:buFont typeface="+mj-lt"/>
              <a:buAutoNum type="arabicPeriod"/>
            </a:pPr>
            <a:endParaRPr lang="ru-RU" dirty="0"/>
          </a:p>
          <a:p>
            <a:pPr marL="457200" indent="-457200" rtl="0">
              <a:buFont typeface="+mj-lt"/>
              <a:buAutoNum type="arabicPeriod"/>
            </a:pP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482366"/>
            <a:ext cx="9875463" cy="6308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Операции над событиями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49012" b="50673"/>
          <a:stretch/>
        </p:blipFill>
        <p:spPr bwMode="auto">
          <a:xfrm>
            <a:off x="909812" y="1213337"/>
            <a:ext cx="2848456" cy="2829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04C7C381-3FEA-4FC5-846C-84E49AB9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44" y="3699621"/>
            <a:ext cx="42179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0" indent="0" algn="ctr">
              <a:buNone/>
            </a:pPr>
            <a:r>
              <a:rPr lang="ru-RU" altLang="ru-RU" sz="2000" dirty="0">
                <a:solidFill>
                  <a:srgbClr val="FF0000"/>
                </a:solidFill>
                <a:latin typeface="+mn-lt"/>
              </a:rPr>
              <a:t>Суммой</a:t>
            </a:r>
            <a:r>
              <a:rPr lang="ru-RU" altLang="ru-RU" sz="2000" dirty="0">
                <a:latin typeface="+mn-lt"/>
              </a:rPr>
              <a:t> событий A  и B  называется третье событие С, которое происходит при наступлении хотя бы одного из событий A  или B, обозначается C=A∪B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2" r="80438" b="1"/>
          <a:stretch/>
        </p:blipFill>
        <p:spPr bwMode="auto">
          <a:xfrm>
            <a:off x="5290693" y="1213337"/>
            <a:ext cx="2627401" cy="2829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5742795B-C321-4AB7-9AE4-0850560C4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403" y="3961230"/>
            <a:ext cx="421793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solidFill>
                  <a:srgbClr val="FF0000"/>
                </a:solidFill>
                <a:latin typeface="+mn-lt"/>
              </a:rPr>
              <a:t>Произведением</a:t>
            </a:r>
            <a:r>
              <a:rPr lang="ru-RU" altLang="ru-RU" sz="2000" dirty="0">
                <a:latin typeface="+mn-lt"/>
              </a:rPr>
              <a:t> событий A  и B называется событие С, которое происходит тогда когда происходит и A и B, обозначается: C=A∩B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53413" r="60877" b="2038"/>
          <a:stretch/>
        </p:blipFill>
        <p:spPr bwMode="auto">
          <a:xfrm>
            <a:off x="8869493" y="1366957"/>
            <a:ext cx="2011027" cy="2416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10996C-8CA9-4F6B-BBFD-73F77A5C1FDF}"/>
              </a:ext>
            </a:extLst>
          </p:cNvPr>
          <p:cNvSpPr txBox="1"/>
          <p:nvPr/>
        </p:nvSpPr>
        <p:spPr>
          <a:xfrm>
            <a:off x="8886260" y="3862941"/>
            <a:ext cx="25397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altLang="ru-RU" sz="1800" dirty="0">
                <a:latin typeface="+mn-lt"/>
              </a:rPr>
              <a:t>События A  и B называются </a:t>
            </a:r>
            <a:r>
              <a:rPr lang="ru-RU" altLang="ru-RU" sz="1800" dirty="0">
                <a:solidFill>
                  <a:srgbClr val="FF0000"/>
                </a:solidFill>
                <a:latin typeface="+mn-lt"/>
              </a:rPr>
              <a:t>несовместными</a:t>
            </a:r>
            <a:r>
              <a:rPr lang="ru-RU" altLang="ru-RU" sz="1800" dirty="0">
                <a:latin typeface="+mn-lt"/>
              </a:rPr>
              <a:t>, если они одновременно происходить не могут A∩B=∅</a:t>
            </a:r>
          </a:p>
        </p:txBody>
      </p:sp>
    </p:spTree>
    <p:extLst>
      <p:ext uri="{BB962C8B-B14F-4D97-AF65-F5344CB8AC3E}">
        <p14:creationId xmlns:p14="http://schemas.microsoft.com/office/powerpoint/2010/main" val="59483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482366"/>
            <a:ext cx="9875463" cy="6308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Операции над событиями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4" t="700" b="51485"/>
          <a:stretch/>
        </p:blipFill>
        <p:spPr bwMode="auto">
          <a:xfrm>
            <a:off x="896222" y="1266738"/>
            <a:ext cx="6067850" cy="3993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A60F786-7E5B-4B0E-A7C3-D50A32F9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258" y="3856341"/>
            <a:ext cx="421793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latin typeface="+mn-lt"/>
              </a:rPr>
              <a:t>Разностью событий ____ и _____ называется третье событие С которое происходит тогда когда ____ происходит, а _____ не происходит: C=A/B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5BA85D6-CEC0-443A-A368-98C0C6EE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56" y="1469185"/>
            <a:ext cx="421793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solidFill>
                  <a:srgbClr val="FF0000"/>
                </a:solidFill>
                <a:latin typeface="+mn-lt"/>
              </a:rPr>
              <a:t>Разностью</a:t>
            </a:r>
            <a:r>
              <a:rPr lang="ru-RU" altLang="ru-RU" sz="2000" dirty="0">
                <a:latin typeface="+mn-lt"/>
              </a:rPr>
              <a:t> событий В и А называется третье событие С, которое происходит тогда когда В происходит, а </a:t>
            </a:r>
            <a:r>
              <a:rPr lang="ru-RU" altLang="ru-RU" sz="2000" dirty="0" err="1">
                <a:latin typeface="+mn-lt"/>
              </a:rPr>
              <a:t>А</a:t>
            </a:r>
            <a:r>
              <a:rPr lang="ru-RU" altLang="ru-RU" sz="2000" dirty="0">
                <a:latin typeface="+mn-lt"/>
              </a:rPr>
              <a:t> не происходит: C=В\А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482366"/>
            <a:ext cx="9875463" cy="6308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Операции над событиями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D29A6-FBB0-4B49-9D17-44379359EF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1" t="52851" r="21433" b="1643"/>
          <a:stretch/>
        </p:blipFill>
        <p:spPr bwMode="auto">
          <a:xfrm>
            <a:off x="980988" y="1113258"/>
            <a:ext cx="5671482" cy="484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11A1546-A4A5-44BB-B454-88AC6EDD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755" y="1588266"/>
            <a:ext cx="421793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latin typeface="+mn-lt"/>
              </a:rPr>
              <a:t>Событие A называется противоположным событию A, если оно происходит тогда, когда A не происходит.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53E2A40-0918-44CF-A838-B337D80D2C4C}"/>
              </a:ext>
            </a:extLst>
          </p:cNvPr>
          <p:cNvCxnSpPr/>
          <p:nvPr/>
        </p:nvCxnSpPr>
        <p:spPr>
          <a:xfrm>
            <a:off x="8992999" y="1662540"/>
            <a:ext cx="1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:a16="http://schemas.microsoft.com/office/drawing/2014/main" id="{1227D358-148F-4E24-9563-3A31B960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087" y="3730851"/>
            <a:ext cx="421793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347472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latin typeface="+mn-lt"/>
              </a:rPr>
              <a:t>Событие ____ называется противоположным событию ___, если оно происходит тогда, когда ____ не происходит.</a:t>
            </a:r>
          </a:p>
          <a:p>
            <a:pPr marL="342900" indent="-342900">
              <a:buFontTx/>
              <a:buAutoNum type="arabicPeriod"/>
            </a:pPr>
            <a:endParaRPr lang="ru-RU" alt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29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" y="8910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B727DF-EAF2-4F4D-B9BC-723CA4AE5BA0}"/>
              </a:ext>
            </a:extLst>
          </p:cNvPr>
          <p:cNvPicPr/>
          <p:nvPr/>
        </p:nvPicPr>
        <p:blipFill rotWithShape="1">
          <a:blip r:embed="rId3"/>
          <a:srcRect l="18279" t="21665" r="34099" b="60377"/>
          <a:stretch/>
        </p:blipFill>
        <p:spPr bwMode="auto">
          <a:xfrm>
            <a:off x="304407" y="718109"/>
            <a:ext cx="4854823" cy="237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617DA8-669F-415C-AB3D-7A3AB91D294C}"/>
              </a:ext>
            </a:extLst>
          </p:cNvPr>
          <p:cNvPicPr/>
          <p:nvPr/>
        </p:nvPicPr>
        <p:blipFill rotWithShape="1">
          <a:blip r:embed="rId4"/>
          <a:srcRect l="17477" t="35348" r="45965" b="33295"/>
          <a:stretch/>
        </p:blipFill>
        <p:spPr bwMode="auto">
          <a:xfrm>
            <a:off x="5793647" y="59112"/>
            <a:ext cx="5271432" cy="2189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604E9F-0160-4F4E-99BB-6AA997D9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62" y="3120841"/>
            <a:ext cx="4709758" cy="26509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A4EB06-28C7-4BD7-89D3-08200AD09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157" y="3142199"/>
            <a:ext cx="4633869" cy="2608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859D7F-D6F2-4A1A-861D-9EDD9B07EDBF}"/>
              </a:ext>
            </a:extLst>
          </p:cNvPr>
          <p:cNvPicPr/>
          <p:nvPr/>
        </p:nvPicPr>
        <p:blipFill rotWithShape="1">
          <a:blip r:embed="rId7"/>
          <a:srcRect l="17959" t="72122" r="17263" b="10489"/>
          <a:stretch/>
        </p:blipFill>
        <p:spPr bwMode="auto">
          <a:xfrm>
            <a:off x="1945547" y="5800279"/>
            <a:ext cx="7919906" cy="998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159912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92D819-F716-4834-8CE6-3B18DD35A759}"/>
              </a:ext>
            </a:extLst>
          </p:cNvPr>
          <p:cNvSpPr/>
          <p:nvPr/>
        </p:nvSpPr>
        <p:spPr>
          <a:xfrm>
            <a:off x="62781" y="652187"/>
            <a:ext cx="11799726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кружка выбирает наугад двух учеников 11 класса в качестве ведущих для конкурса (сначала одного ученика, а потом другого).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событие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состоит в том, что первый ведущий -  юноша,  событие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в том, что второй ведущий тоже юноша. В чём тогда состоит событие </a:t>
            </a:r>
            <a:r>
              <a:rPr lang="ru-RU" sz="32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A</a:t>
            </a:r>
            <a:r>
              <a:rPr lang="ru-RU" sz="3200" dirty="0">
                <a:latin typeface="Times New Roman" panose="02020603050405020304" pitchFamily="18" charset="0"/>
                <a:ea typeface="CMSY10"/>
                <a:cs typeface="Times New Roman" panose="02020603050405020304" pitchFamily="18" charset="0"/>
              </a:rPr>
              <a:t>∩</a:t>
            </a:r>
            <a:r>
              <a:rPr lang="ru-RU" sz="3200" i="1" dirty="0">
                <a:latin typeface="Times New Roman" panose="02020603050405020304" pitchFamily="18" charset="0"/>
                <a:ea typeface="TimesNewRomanPSMT-Regular"/>
                <a:cs typeface="Times New Roman" panose="02020603050405020304" pitchFamily="18" charset="0"/>
              </a:rPr>
              <a:t>B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E63D7-182A-416D-B458-FB37CC6752F9}"/>
              </a:ext>
            </a:extLst>
          </p:cNvPr>
          <p:cNvSpPr txBox="1"/>
          <p:nvPr/>
        </p:nvSpPr>
        <p:spPr>
          <a:xfrm>
            <a:off x="4663075" y="4578829"/>
            <a:ext cx="5804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ведущих — юноши.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C05321-E70D-4FEF-9FF0-8D012FD5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" y="3906155"/>
            <a:ext cx="2938680" cy="2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2" y="235316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374035-FA77-4810-9824-06C4E9C4C169}"/>
              </a:ext>
            </a:extLst>
          </p:cNvPr>
          <p:cNvSpPr/>
          <p:nvPr/>
        </p:nvSpPr>
        <p:spPr>
          <a:xfrm>
            <a:off x="282460" y="1226237"/>
            <a:ext cx="1094540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Бросают игральный кубик. Рассмотрим события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«выпадет больше двух очков» и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«выпадет нечётное число очков»: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= {3, 4, 5, 6}и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{1, 3, 5}.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8FCDC-D396-4021-A837-C094FB4127B4}"/>
              </a:ext>
            </a:extLst>
          </p:cNvPr>
          <p:cNvSpPr txBox="1"/>
          <p:nvPr/>
        </p:nvSpPr>
        <p:spPr>
          <a:xfrm>
            <a:off x="4461741" y="3218983"/>
            <a:ext cx="4497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{3, 5}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2F5F4-2F18-4045-BBAF-78440265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" y="3883638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" y="190683"/>
            <a:ext cx="6033220" cy="5330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Выполнить задание: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6DF5A0-34C4-4887-9B96-BB7A37D26FCA}"/>
              </a:ext>
            </a:extLst>
          </p:cNvPr>
          <p:cNvSpPr txBox="1">
            <a:spLocks/>
          </p:cNvSpPr>
          <p:nvPr/>
        </p:nvSpPr>
        <p:spPr>
          <a:xfrm>
            <a:off x="162951" y="801860"/>
            <a:ext cx="11069908" cy="163094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Игральную кость бросают дваж­ды. Пусть событие А – «в первый раз выпало меньше 3 очков», а событие В – «во второй раз выпало меньше 3 очков». Найти А </a:t>
            </a:r>
            <a:r>
              <a:rPr lang="ru-RU" sz="3200" dirty="0">
                <a:solidFill>
                  <a:schemeClr val="tx1"/>
                </a:solidFill>
                <a:sym typeface="Symbol" panose="05050102010706020507" pitchFamily="18" charset="2"/>
              </a:rPr>
              <a:t></a:t>
            </a:r>
            <a:r>
              <a:rPr lang="ru-RU" sz="3200" dirty="0">
                <a:solidFill>
                  <a:schemeClr val="tx1"/>
                </a:solidFill>
              </a:rPr>
              <a:t> 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3A20D8A-17E4-481C-8C0F-226FA9D9A174}"/>
              </a:ext>
            </a:extLst>
          </p:cNvPr>
          <p:cNvGraphicFramePr>
            <a:graphicFrameLocks noGrp="1"/>
          </p:cNvGraphicFramePr>
          <p:nvPr/>
        </p:nvGraphicFramePr>
        <p:xfrm>
          <a:off x="7365534" y="2510954"/>
          <a:ext cx="3808600" cy="1945532"/>
        </p:xfrm>
        <a:graphic>
          <a:graphicData uri="http://schemas.openxmlformats.org/drawingml/2006/table">
            <a:tbl>
              <a:tblPr firstRow="1" firstCol="1" bandRow="1"/>
              <a:tblGrid>
                <a:gridCol w="610764">
                  <a:extLst>
                    <a:ext uri="{9D8B030D-6E8A-4147-A177-3AD203B41FA5}">
                      <a16:colId xmlns:a16="http://schemas.microsoft.com/office/drawing/2014/main" val="3021245248"/>
                    </a:ext>
                  </a:extLst>
                </a:gridCol>
                <a:gridCol w="738296">
                  <a:extLst>
                    <a:ext uri="{9D8B030D-6E8A-4147-A177-3AD203B41FA5}">
                      <a16:colId xmlns:a16="http://schemas.microsoft.com/office/drawing/2014/main" val="1473118641"/>
                    </a:ext>
                  </a:extLst>
                </a:gridCol>
                <a:gridCol w="614234">
                  <a:extLst>
                    <a:ext uri="{9D8B030D-6E8A-4147-A177-3AD203B41FA5}">
                      <a16:colId xmlns:a16="http://schemas.microsoft.com/office/drawing/2014/main" val="250876364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623514422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2170886397"/>
                    </a:ext>
                  </a:extLst>
                </a:gridCol>
                <a:gridCol w="615102">
                  <a:extLst>
                    <a:ext uri="{9D8B030D-6E8A-4147-A177-3AD203B41FA5}">
                      <a16:colId xmlns:a16="http://schemas.microsoft.com/office/drawing/2014/main" val="1142844798"/>
                    </a:ext>
                  </a:extLst>
                </a:gridCol>
              </a:tblGrid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4685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472052"/>
                  </a:ext>
                </a:extLst>
              </a:tr>
              <a:tr h="365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99140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3;4;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7232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88878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6;6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4794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EA9C25-F081-4569-A174-6F8BDBC04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" y="3883638"/>
            <a:ext cx="2405382" cy="23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{185D589B-81AE-4273-B9CD-C671EC0488F2}tf78438558_win32</Template>
  <TotalTime>678</TotalTime>
  <Words>2146</Words>
  <Application>Microsoft Office PowerPoint</Application>
  <PresentationFormat>Широкоэкранный</PresentationFormat>
  <Paragraphs>435</Paragraphs>
  <Slides>28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Times New Roman</vt:lpstr>
      <vt:lpstr>Пользовательская</vt:lpstr>
      <vt:lpstr>Операции над событиями:  пересечение, объединение событий. противоположные события. Диаграммы Эйлера. </vt:lpstr>
      <vt:lpstr>Операции над событиями</vt:lpstr>
      <vt:lpstr>Операции над событиями</vt:lpstr>
      <vt:lpstr>Операции над событиями</vt:lpstr>
      <vt:lpstr>Операции над событиями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Выполнить задание:</vt:lpstr>
      <vt:lpstr>Противоположные события</vt:lpstr>
      <vt:lpstr>Противоположные события</vt:lpstr>
      <vt:lpstr>Противоположные события</vt:lpstr>
      <vt:lpstr>Противоположные события</vt:lpstr>
      <vt:lpstr>Противоположные события</vt:lpstr>
      <vt:lpstr>Противоположные события</vt:lpstr>
      <vt:lpstr>Диаграммы эйлера</vt:lpstr>
      <vt:lpstr>Диаграммы эйлера</vt:lpstr>
      <vt:lpstr>Диаграммы эйлера</vt:lpstr>
      <vt:lpstr>Домашнее задание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Операции над событиями:  пересечение, объединение событий, противоположные события. Диаграммы Эйлера. </dc:title>
  <dc:subject/>
  <dc:creator>Ладошкина Ирина</dc:creator>
  <cp:lastModifiedBy>Ладошкина Ирина</cp:lastModifiedBy>
  <cp:revision>37</cp:revision>
  <dcterms:created xsi:type="dcterms:W3CDTF">2024-10-23T06:09:27Z</dcterms:created>
  <dcterms:modified xsi:type="dcterms:W3CDTF">2024-10-24T06:01:00Z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