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78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3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5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9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4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4B0-F09D-40AB-B25D-A047DAB25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AABB-2B21-4954-B7A8-52CECAAE356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7687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за приключения?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без исключения!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поднимем парус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прямо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океан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вам пожелания: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Большому кораблю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Счастливого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135" y="3861048"/>
            <a:ext cx="2024865" cy="2736304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324962"/>
            <a:ext cx="8100392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Горы Сравнительной  и Превосходной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прилагательного  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образуйте все возможные формы сравнительной и превосходной степени.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92494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Проверка: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Степень</a:t>
            </a:r>
            <a:r>
              <a:rPr lang="ru-RU" sz="3000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Красивый, </a:t>
            </a:r>
            <a:r>
              <a:rPr lang="ru-R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красИвее</a:t>
            </a:r>
            <a:r>
              <a:rPr lang="ru-R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(краше), более(менее) красивый.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8112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Превосходная Степень</a:t>
            </a:r>
            <a:r>
              <a:rPr lang="ru-RU" sz="3000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ru-R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КрасИвейший</a:t>
            </a:r>
            <a:r>
              <a:rPr lang="ru-R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самый(наиболее, наименее) красивый, </a:t>
            </a:r>
            <a:r>
              <a:rPr lang="ru-R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красИвее</a:t>
            </a:r>
            <a:r>
              <a:rPr lang="ru-R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всех(всего)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s161.detsad.tver.ru/wp-content/uploads/sites/115/2021/08/img15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19" cy="60486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121696"/>
            <a:ext cx="202486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121696"/>
            <a:ext cx="2024865" cy="273630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707503"/>
            <a:ext cx="792088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 Практический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Задание: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данном предложении подчеркните прилагательные как члены предложения, укажите их форму и разряд.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 и крепки суровые   январские морозы.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каком разряде мы забыли?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Приведите примеры.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121696"/>
            <a:ext cx="2024865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20688"/>
            <a:ext cx="80648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dbl" dirty="0" smtClean="0">
                <a:solidFill>
                  <a:srgbClr val="FF0000"/>
                </a:solidFill>
              </a:rPr>
              <a:t>Хороши</a:t>
            </a:r>
            <a:r>
              <a:rPr lang="ru-RU" sz="3600" dirty="0" smtClean="0">
                <a:solidFill>
                  <a:srgbClr val="FF0000"/>
                </a:solidFill>
              </a:rPr>
              <a:t> и </a:t>
            </a:r>
            <a:r>
              <a:rPr lang="ru-RU" sz="3600" u="dbl" dirty="0" smtClean="0">
                <a:solidFill>
                  <a:srgbClr val="FF0000"/>
                </a:solidFill>
              </a:rPr>
              <a:t>крепки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u="wavyHeavy" dirty="0" smtClean="0">
                <a:solidFill>
                  <a:srgbClr val="FF0000"/>
                </a:solidFill>
              </a:rPr>
              <a:t>суровые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u="wavyHeavy" dirty="0" smtClean="0">
                <a:solidFill>
                  <a:srgbClr val="FF0000"/>
                </a:solidFill>
              </a:rPr>
              <a:t>январские</a:t>
            </a:r>
            <a:r>
              <a:rPr lang="ru-RU" sz="3600" dirty="0" smtClean="0">
                <a:solidFill>
                  <a:srgbClr val="FF0000"/>
                </a:solidFill>
              </a:rPr>
              <a:t> морозы.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Хороши и крепки – качественные имена прилагательные, краткая форма.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Суровые – качественное имя прилагательное, полная форма. Январские – относительное имя прилагательное.)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7170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песке мы обнаружили  </a:t>
            </a:r>
            <a:r>
              <a:rPr lang="ru-RU" sz="3600" u="wavyHeavy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звериные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следы.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869160"/>
            <a:ext cx="5751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(Притяжательные имена прилагательные)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121696"/>
            <a:ext cx="2024865" cy="273630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1052736"/>
            <a:ext cx="68762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«Привал»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вами имена  прилагательные, в которые нужно вставить суффиксы.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56992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Киргиз.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француз…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русс..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немец..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грузин…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517232"/>
            <a:ext cx="6407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правилом вы пользовались?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356992"/>
            <a:ext cx="660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356992"/>
            <a:ext cx="660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8600" y="3937000"/>
            <a:ext cx="410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7300" y="3962400"/>
            <a:ext cx="444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9034" y="4572000"/>
            <a:ext cx="660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7306" y="4593322"/>
            <a:ext cx="660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121696"/>
            <a:ext cx="2024865" cy="2736304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7544" y="620688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подошёл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концу  _________      урок русского языка. Мы повторили все, что знали об имени прилагательном. Благодаря этим словам наша речь становится _____________ . Мои одноклассники были ________. Они давали ______ ответы. На уроке я узнал много _______ и ________.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 работой на уроке я ________.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сейчас у меня ________ настроение.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9675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интересный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40968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выразительной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644" y="3625860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6642" y="3625860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верные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2724" y="4129916"/>
            <a:ext cx="1791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4581128"/>
            <a:ext cx="1680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довольна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085184"/>
            <a:ext cx="168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отличное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4129916"/>
            <a:ext cx="1538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важного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221088"/>
            <a:ext cx="1811721" cy="2448272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620688"/>
            <a:ext cx="66602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Подготовиться к контрольной работе по теме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«Имя прилагательное»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s://by.super-hobby.com/zdjecia/6/1/1/41963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267"/>
          <a:stretch>
            <a:fillRect/>
          </a:stretch>
        </p:blipFill>
        <p:spPr bwMode="auto">
          <a:xfrm>
            <a:off x="467544" y="2629250"/>
            <a:ext cx="6552728" cy="393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404664"/>
            <a:ext cx="66602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Счастливого плавания в океане знаний!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.pinimg.com/originals/d9/00/cd/d900cd9b4a7f48a66443722f985e0fc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056784" cy="472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980728"/>
            <a:ext cx="74888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– часть речи интересная,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Широко в мире известная: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Опишу любой предмет –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этом равных со мной нет.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Речь со мною выразительна,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точна, и удивительна.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Чтоб красиво говорить,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Мною нужно дорожить!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Урок </a:t>
            </a:r>
            <a:r>
              <a:rPr lang="ru-RU" sz="4800" dirty="0" smtClean="0"/>
              <a:t>–путешествие «В стране Имени Прилагательного»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4800" dirty="0" smtClean="0"/>
              <a:t> Повторение и обобщение изученного по теме: </a:t>
            </a:r>
          </a:p>
          <a:p>
            <a:pPr algn="ctr"/>
            <a:r>
              <a:rPr lang="ru-RU" sz="4800" dirty="0" smtClean="0"/>
              <a:t>«</a:t>
            </a:r>
            <a:r>
              <a:rPr lang="ru-RU" sz="4800" b="1" i="1" dirty="0" smtClean="0">
                <a:solidFill>
                  <a:srgbClr val="002060"/>
                </a:solidFill>
              </a:rPr>
              <a:t>Имя прилагательное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цель</a:t>
            </a:r>
            <a:r>
              <a:rPr lang="ru-RU" sz="4000" dirty="0" smtClean="0"/>
              <a:t>: повторить, обобщить и </a:t>
            </a:r>
            <a:r>
              <a:rPr lang="ru-RU" sz="4000" dirty="0" err="1" smtClean="0"/>
              <a:t>систе-матизировать</a:t>
            </a:r>
            <a:r>
              <a:rPr lang="ru-RU" sz="4000" dirty="0" smtClean="0"/>
              <a:t> знания об имени прилагательном; совершенствовать орфографические навыки; углубить понятие о роли имён прилагательных в речи.</a:t>
            </a:r>
          </a:p>
          <a:p>
            <a:r>
              <a:rPr lang="ru-RU" sz="4000" dirty="0" smtClean="0"/>
              <a:t> А еще мы запланируем </a:t>
            </a:r>
          </a:p>
          <a:p>
            <a:r>
              <a:rPr lang="ru-RU" sz="4000" dirty="0" smtClean="0"/>
              <a:t>одержать  маленькую </a:t>
            </a:r>
          </a:p>
          <a:p>
            <a:r>
              <a:rPr lang="ru-RU" sz="4000" dirty="0" smtClean="0"/>
              <a:t>победу и почувствовать </a:t>
            </a:r>
          </a:p>
          <a:p>
            <a:r>
              <a:rPr lang="ru-RU" sz="4000" dirty="0" smtClean="0"/>
              <a:t>радость от успеха.</a:t>
            </a:r>
            <a:endParaRPr lang="ru-RU" sz="4000" dirty="0"/>
          </a:p>
        </p:txBody>
      </p:sp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492896"/>
            <a:ext cx="3230177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Проверка домашнего задания.</a:t>
            </a:r>
            <a:endParaRPr lang="ru-RU" sz="4000" dirty="0"/>
          </a:p>
        </p:txBody>
      </p:sp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492896"/>
            <a:ext cx="3230177" cy="4365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908720"/>
            <a:ext cx="79928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Выпишите прилагательные, поставьте ударение.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Мы купили </a:t>
            </a:r>
            <a:r>
              <a:rPr lang="ru-RU" sz="2400" b="1" dirty="0" smtClean="0">
                <a:solidFill>
                  <a:srgbClr val="FF0000"/>
                </a:solidFill>
              </a:rPr>
              <a:t>кухонный </a:t>
            </a:r>
            <a:r>
              <a:rPr lang="ru-RU" sz="2400" dirty="0" smtClean="0"/>
              <a:t>гарнитур. 2. Очень полезны для здоровья </a:t>
            </a:r>
            <a:r>
              <a:rPr lang="ru-RU" sz="2400" b="1" dirty="0" smtClean="0">
                <a:solidFill>
                  <a:srgbClr val="FF0000"/>
                </a:solidFill>
              </a:rPr>
              <a:t>вишнёвый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сливовый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грушевый</a:t>
            </a:r>
            <a:r>
              <a:rPr lang="ru-RU" sz="2400" dirty="0" smtClean="0"/>
              <a:t> соки. 3. Я купил </a:t>
            </a:r>
            <a:r>
              <a:rPr lang="ru-RU" sz="2400" b="1" dirty="0" smtClean="0">
                <a:solidFill>
                  <a:srgbClr val="FF0000"/>
                </a:solidFill>
              </a:rPr>
              <a:t>джинсовый </a:t>
            </a:r>
            <a:r>
              <a:rPr lang="ru-RU" sz="2400" dirty="0" smtClean="0"/>
              <a:t>костюм. 4. Наша деревня кажется мне </a:t>
            </a:r>
            <a:r>
              <a:rPr lang="ru-RU" sz="2400" b="1" dirty="0" smtClean="0">
                <a:solidFill>
                  <a:srgbClr val="FF0000"/>
                </a:solidFill>
              </a:rPr>
              <a:t>красивейшим </a:t>
            </a:r>
            <a:r>
              <a:rPr lang="ru-RU" sz="2400" dirty="0" smtClean="0"/>
              <a:t>местом на всём белом свете. </a:t>
            </a:r>
          </a:p>
          <a:p>
            <a:r>
              <a:rPr lang="ru-RU" sz="2400" dirty="0" smtClean="0"/>
              <a:t>5. Новые ботинки значительно </a:t>
            </a:r>
            <a:r>
              <a:rPr lang="ru-RU" sz="2400" b="1" dirty="0" smtClean="0">
                <a:solidFill>
                  <a:srgbClr val="FF0000"/>
                </a:solidFill>
              </a:rPr>
              <a:t>удобнее</a:t>
            </a:r>
            <a:r>
              <a:rPr lang="ru-RU" sz="2400" dirty="0" smtClean="0"/>
              <a:t> старых. </a:t>
            </a:r>
          </a:p>
          <a:p>
            <a:r>
              <a:rPr lang="ru-RU" sz="2400" dirty="0" smtClean="0"/>
              <a:t>6. Ваш букет получился </a:t>
            </a:r>
            <a:r>
              <a:rPr lang="ru-RU" sz="2400" b="1" dirty="0" smtClean="0">
                <a:solidFill>
                  <a:srgbClr val="FF0000"/>
                </a:solidFill>
              </a:rPr>
              <a:t>красивее</a:t>
            </a:r>
            <a:r>
              <a:rPr lang="ru-RU" sz="2400" dirty="0" smtClean="0"/>
              <a:t> моего. </a:t>
            </a:r>
          </a:p>
          <a:p>
            <a:r>
              <a:rPr lang="ru-RU" sz="2400" dirty="0" smtClean="0"/>
              <a:t>7. Ты очень </a:t>
            </a:r>
            <a:r>
              <a:rPr lang="ru-RU" sz="2400" b="1" dirty="0" smtClean="0">
                <a:solidFill>
                  <a:srgbClr val="FF0000"/>
                </a:solidFill>
              </a:rPr>
              <a:t>бледна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грустна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77072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Проверьте правильные ответы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 оцените себя:</a:t>
            </a:r>
          </a:p>
          <a:p>
            <a:r>
              <a:rPr lang="ru-RU" sz="2400" dirty="0" smtClean="0"/>
              <a:t>1-3 ответа:          повтори правила!</a:t>
            </a:r>
          </a:p>
          <a:p>
            <a:r>
              <a:rPr lang="ru-RU" sz="2400" dirty="0" smtClean="0"/>
              <a:t>4-6 ответов:        старайся!</a:t>
            </a:r>
            <a:br>
              <a:rPr lang="ru-RU" sz="2400" dirty="0" smtClean="0"/>
            </a:br>
            <a:r>
              <a:rPr lang="ru-RU" sz="2400" dirty="0" smtClean="0"/>
              <a:t>7-8 ответов:        ты на верном пути!</a:t>
            </a:r>
            <a:br>
              <a:rPr lang="ru-RU" sz="2400" dirty="0" smtClean="0"/>
            </a:br>
            <a:r>
              <a:rPr lang="ru-RU" sz="2400" dirty="0" smtClean="0"/>
              <a:t>9-10 ответов:      МОЛОДЕЦ!!!</a:t>
            </a:r>
            <a:endParaRPr lang="ru-RU" sz="2400" dirty="0"/>
          </a:p>
        </p:txBody>
      </p:sp>
      <p:pic>
        <p:nvPicPr>
          <p:cNvPr id="1026" name="Picture 2" descr="https://handicrafthouse.ru/wp-content/uploads/2020/12/1330e53f3e9f2e4363a6fae9ed91f1b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97152"/>
            <a:ext cx="1800200" cy="18002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411760" y="141277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851920" y="177281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92080" y="177281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619672" y="213285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31640" y="249289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076056" y="285293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27984" y="321297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059832" y="357301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355976" y="3573016"/>
            <a:ext cx="72008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2.wp.com/xn--i1abbnckbmcl9fb.xn--p1ai/%D1%81%D1%82%D0%B0%D1%82%D1%8C%D0%B8/606699/presentation/06.jpg"/>
          <p:cNvPicPr>
            <a:picLocks noChangeAspect="1" noChangeArrowheads="1"/>
          </p:cNvPicPr>
          <p:nvPr/>
        </p:nvPicPr>
        <p:blipFill>
          <a:blip r:embed="rId3" cstate="print"/>
          <a:srcRect t="6950" r="23225" b="16400"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thumbs.dreamstime.com/b/%D0%BC%D0%B0-%D0%B5%D0%BD%D1%8C%D0%BA%D0%B8%D0%B9-%D0%BC%D0%B0%D1%82%D1%80%D0%BE%D1%81-5529267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581128"/>
            <a:ext cx="1311884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42474"/>
            <a:ext cx="867645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Теоретическая разминка: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Вам нужно вставить пропущенные слова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Имена прилагательные отвечают на вопросы……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(Какой? Чей?)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Имена прилагательные изменяются ……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 родам, числам, падежам)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прилагательное может иметь …форму  и ….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(полную и краткую)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знаю 3 разряда имён прилагательных:…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(качественные, относительные, притяжательные)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Качественные имена прилагательные могут иметь 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(степени сравнения)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предложении имя прилагательное бывает 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(определением и сказуемым)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235082"/>
            <a:ext cx="867645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ОКЕАН  СЛОВОСОЧЕТАНИЙ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uk-UA" sz="3200" b="1" dirty="0" err="1" smtClean="0">
                <a:solidFill>
                  <a:srgbClr val="FF0000"/>
                </a:solidFill>
              </a:rPr>
              <a:t>вариант</a:t>
            </a:r>
            <a:r>
              <a:rPr lang="uk-UA" sz="3200" b="1" dirty="0" smtClean="0">
                <a:solidFill>
                  <a:srgbClr val="FF0000"/>
                </a:solidFill>
              </a:rPr>
              <a:t> (</a:t>
            </a:r>
            <a:r>
              <a:rPr lang="uk-UA" sz="3200" b="1" dirty="0" err="1" smtClean="0">
                <a:solidFill>
                  <a:srgbClr val="FF0000"/>
                </a:solidFill>
              </a:rPr>
              <a:t>девочки</a:t>
            </a:r>
            <a:r>
              <a:rPr lang="uk-UA" sz="3200" b="1" dirty="0" smtClean="0">
                <a:solidFill>
                  <a:srgbClr val="FF0000"/>
                </a:solidFill>
              </a:rPr>
              <a:t>)</a:t>
            </a:r>
            <a:r>
              <a:rPr lang="uk-UA" sz="3200" dirty="0" smtClean="0"/>
              <a:t>: </a:t>
            </a:r>
            <a:r>
              <a:rPr lang="ru-RU" sz="3200" dirty="0" smtClean="0"/>
              <a:t>в </a:t>
            </a:r>
            <a:r>
              <a:rPr lang="ru-RU" sz="3200" dirty="0" err="1" smtClean="0"/>
              <a:t>морозн</a:t>
            </a:r>
            <a:r>
              <a:rPr lang="ru-RU" sz="3200" dirty="0" smtClean="0"/>
              <a:t>...   воздухе (...…), </a:t>
            </a:r>
            <a:r>
              <a:rPr lang="ru-RU" sz="3200" dirty="0" err="1" smtClean="0"/>
              <a:t>зимн</a:t>
            </a:r>
            <a:r>
              <a:rPr lang="ru-RU" sz="3200" dirty="0" smtClean="0"/>
              <a:t> ...    вечером (.…..) , погож ...     утру (.…….), </a:t>
            </a:r>
          </a:p>
          <a:p>
            <a:r>
              <a:rPr lang="ru-RU" sz="3200" dirty="0" err="1" smtClean="0"/>
              <a:t>соснов</a:t>
            </a:r>
            <a:r>
              <a:rPr lang="ru-RU" sz="3200" dirty="0" smtClean="0"/>
              <a:t>...     бора (…….) ;</a:t>
            </a:r>
          </a:p>
          <a:p>
            <a:endParaRPr lang="ru-RU" sz="2000" dirty="0" smtClean="0"/>
          </a:p>
          <a:p>
            <a:r>
              <a:rPr lang="uk-UA" sz="3200" dirty="0" smtClean="0"/>
              <a:t>    </a:t>
            </a:r>
            <a:r>
              <a:rPr lang="en-US" sz="3200" b="1" dirty="0" smtClean="0">
                <a:solidFill>
                  <a:srgbClr val="FF0000"/>
                </a:solidFill>
              </a:rPr>
              <a:t>II </a:t>
            </a:r>
            <a:r>
              <a:rPr lang="uk-UA" sz="3200" b="1" dirty="0" err="1" smtClean="0">
                <a:solidFill>
                  <a:srgbClr val="FF0000"/>
                </a:solidFill>
              </a:rPr>
              <a:t>вариант</a:t>
            </a:r>
            <a:r>
              <a:rPr lang="uk-UA" sz="3200" b="1" dirty="0" smtClean="0">
                <a:solidFill>
                  <a:srgbClr val="FF0000"/>
                </a:solidFill>
              </a:rPr>
              <a:t> (</a:t>
            </a:r>
            <a:r>
              <a:rPr lang="uk-UA" sz="3200" b="1" dirty="0" err="1" smtClean="0">
                <a:solidFill>
                  <a:srgbClr val="FF0000"/>
                </a:solidFill>
              </a:rPr>
              <a:t>мальчики</a:t>
            </a:r>
            <a:r>
              <a:rPr lang="uk-UA" sz="3200" b="1" dirty="0" smtClean="0">
                <a:solidFill>
                  <a:srgbClr val="FF0000"/>
                </a:solidFill>
              </a:rPr>
              <a:t>)</a:t>
            </a:r>
            <a:r>
              <a:rPr lang="uk-UA" sz="3200" dirty="0" smtClean="0"/>
              <a:t>:  </a:t>
            </a:r>
            <a:r>
              <a:rPr lang="ru-RU" sz="3200" dirty="0" err="1" smtClean="0"/>
              <a:t>январск</a:t>
            </a:r>
            <a:r>
              <a:rPr lang="ru-RU" sz="3200" dirty="0" smtClean="0"/>
              <a:t> ...   днем (……), </a:t>
            </a:r>
            <a:r>
              <a:rPr lang="ru-RU" sz="3200" dirty="0" err="1" smtClean="0"/>
              <a:t>увлекательн</a:t>
            </a:r>
            <a:r>
              <a:rPr lang="ru-RU" sz="3200" dirty="0" smtClean="0"/>
              <a:t>…</a:t>
            </a:r>
            <a:r>
              <a:rPr lang="uk-UA" sz="3200" dirty="0" smtClean="0"/>
              <a:t>    </a:t>
            </a:r>
            <a:r>
              <a:rPr lang="uk-UA" sz="3200" dirty="0" err="1" smtClean="0"/>
              <a:t>путешествие</a:t>
            </a:r>
            <a:r>
              <a:rPr lang="uk-UA" sz="3200" dirty="0" smtClean="0"/>
              <a:t> (.…..)</a:t>
            </a:r>
            <a:r>
              <a:rPr lang="ru-RU" sz="3200" dirty="0" smtClean="0"/>
              <a:t>, </a:t>
            </a:r>
            <a:r>
              <a:rPr lang="ru-RU" sz="3200" dirty="0" err="1" smtClean="0"/>
              <a:t>син</a:t>
            </a:r>
            <a:r>
              <a:rPr lang="ru-RU" sz="3200" dirty="0" smtClean="0"/>
              <a:t>…</a:t>
            </a:r>
            <a:r>
              <a:rPr lang="uk-UA" sz="3200" dirty="0" smtClean="0"/>
              <a:t> небесам (…….)</a:t>
            </a:r>
            <a:r>
              <a:rPr lang="ru-RU" sz="3200" dirty="0" smtClean="0"/>
              <a:t>, </a:t>
            </a:r>
            <a:r>
              <a:rPr lang="uk-UA" sz="3200" dirty="0" smtClean="0"/>
              <a:t>о </a:t>
            </a:r>
            <a:r>
              <a:rPr lang="ru-RU" sz="3200" dirty="0" smtClean="0"/>
              <a:t>жгуч…     морозе (.……).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3809" y="2132856"/>
            <a:ext cx="678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ом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2132856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636912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859" y="2564904"/>
            <a:ext cx="779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636912"/>
            <a:ext cx="846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ему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2564904"/>
            <a:ext cx="870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0208" y="3140968"/>
            <a:ext cx="755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068960"/>
            <a:ext cx="776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0728" y="3933056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6376" y="3861048"/>
            <a:ext cx="779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55179" y="4437112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ое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4365104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4428401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4797152"/>
            <a:ext cx="963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Д.п.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52886" y="4869160"/>
            <a:ext cx="663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869160"/>
            <a:ext cx="954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П.п.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t3.depositphotos.com/1742040/15507/v/1600/depositphotos_155079654-stock-illustration-cartoon-cabin-b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67544" y="1484784"/>
          <a:ext cx="8424936" cy="5091141"/>
        </p:xfrm>
        <a:graphic>
          <a:graphicData uri="http://schemas.openxmlformats.org/drawingml/2006/table">
            <a:tbl>
              <a:tblPr/>
              <a:tblGrid>
                <a:gridCol w="421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Иссиня (черный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Стекля…</a:t>
                      </a:r>
                      <a:r>
                        <a:rPr lang="ru-RU" sz="3200" dirty="0" err="1">
                          <a:latin typeface="Times New Roman"/>
                          <a:ea typeface="Times New Roman"/>
                          <a:cs typeface="Times New Roman"/>
                        </a:rPr>
                        <a:t>ый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Холщ</a:t>
                      </a:r>
                      <a:r>
                        <a:rPr lang="ru-RU" sz="3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 .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вое 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полотно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Нисколько (не) интересная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Безветре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 ... </a:t>
                      </a: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ю..ый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Водя..ой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( древне)русский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горько)соленый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err="1">
                          <a:latin typeface="Times New Roman"/>
                          <a:ea typeface="Times New Roman"/>
                          <a:cs typeface="Times New Roman"/>
                        </a:rPr>
                        <a:t>Юго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(западный)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не)</a:t>
                      </a: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ряшливый</a:t>
                      </a:r>
                      <a:endParaRPr lang="ru-RU" sz="3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3200" dirty="0" err="1">
                          <a:latin typeface="Times New Roman"/>
                          <a:ea typeface="Times New Roman"/>
                          <a:cs typeface="Times New Roman"/>
                        </a:rPr>
                        <a:t>Яблон</a:t>
                      </a:r>
                      <a:r>
                        <a:rPr lang="uk-UA" sz="3200" dirty="0">
                          <a:latin typeface="Times New Roman"/>
                          <a:ea typeface="Times New Roman"/>
                          <a:cs typeface="Times New Roman"/>
                        </a:rPr>
                        <a:t>..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75" marR="64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404664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Риф Орфографический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Прокомментируйте написание слов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1844824"/>
            <a:ext cx="254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Иссиня-чёрный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2348880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03895" y="3492297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нн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4068361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н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7164" y="5013176"/>
            <a:ext cx="2984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горько-солёный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39826" y="5949280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неряшливый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68144" y="1412776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нн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2420888"/>
            <a:ext cx="417646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Нисколько не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интересная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3501008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н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44008" y="4077072"/>
            <a:ext cx="42484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древнерусский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899705" y="5013176"/>
            <a:ext cx="274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Юго-западный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51898" y="5589240"/>
            <a:ext cx="404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5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 animBg="1"/>
      <p:bldP spid="33" grpId="0"/>
      <p:bldP spid="34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660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 Озерова</cp:lastModifiedBy>
  <cp:revision>23</cp:revision>
  <dcterms:created xsi:type="dcterms:W3CDTF">2018-01-09T15:00:56Z</dcterms:created>
  <dcterms:modified xsi:type="dcterms:W3CDTF">2023-11-06T10:22:36Z</dcterms:modified>
</cp:coreProperties>
</file>