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6" r:id="rId1"/>
    <p:sldMasterId id="2147483721" r:id="rId2"/>
    <p:sldMasterId id="2147483794" r:id="rId3"/>
  </p:sldMasterIdLst>
  <p:notesMasterIdLst>
    <p:notesMasterId r:id="rId18"/>
  </p:notesMasterIdLst>
  <p:sldIdLst>
    <p:sldId id="256" r:id="rId4"/>
    <p:sldId id="264" r:id="rId5"/>
    <p:sldId id="267" r:id="rId6"/>
    <p:sldId id="272" r:id="rId7"/>
    <p:sldId id="279" r:id="rId8"/>
    <p:sldId id="280" r:id="rId9"/>
    <p:sldId id="273" r:id="rId10"/>
    <p:sldId id="275" r:id="rId11"/>
    <p:sldId id="276" r:id="rId12"/>
    <p:sldId id="281" r:id="rId13"/>
    <p:sldId id="271" r:id="rId14"/>
    <p:sldId id="283" r:id="rId15"/>
    <p:sldId id="282" r:id="rId16"/>
    <p:sldId id="278" r:id="rId1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90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14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20725" y="900113"/>
            <a:ext cx="6116638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5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20725" y="4679950"/>
            <a:ext cx="6116638" cy="503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15900" indent="-215900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15900" indent="-215900" algn="r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15900" indent="-215900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2C676893-2B60-49A0-8B0E-AD694A9527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7473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DBD7AD-B612-4EC5-88B0-2C8DFAB5C68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85900" y="900113"/>
            <a:ext cx="458946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5BF3C7-B3E6-46AD-BF6B-955F3237ADF3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85900" y="900113"/>
            <a:ext cx="458946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ADF449-54E4-4CCB-B4A2-7A1117E631E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85900" y="900113"/>
            <a:ext cx="4587875" cy="34401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20725" y="4679950"/>
            <a:ext cx="6118225" cy="5038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FAFAA4-3660-4246-8DF3-888FD0D0292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85900" y="900113"/>
            <a:ext cx="4587875" cy="34401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20725" y="4679950"/>
            <a:ext cx="6118225" cy="5038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FAFAA4-3660-4246-8DF3-888FD0D0292F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85900" y="900113"/>
            <a:ext cx="4587875" cy="34401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20725" y="4679950"/>
            <a:ext cx="6118225" cy="5038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6319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FAFAA4-3660-4246-8DF3-888FD0D0292F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85900" y="900113"/>
            <a:ext cx="4587875" cy="34401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20725" y="4679950"/>
            <a:ext cx="6118225" cy="5038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0523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8685" y="2348400"/>
            <a:ext cx="5292328" cy="1620430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8685" y="4283816"/>
            <a:ext cx="4536281" cy="1931917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E7F326-99FC-416D-A2D6-A2385A24FCF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753760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204776-B817-4BC6-8A2E-1320F09F5F2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244267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201009" y="302738"/>
            <a:ext cx="1743108" cy="64502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969935" y="302738"/>
            <a:ext cx="5063063" cy="645022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C1FB9-AA95-4AA7-B4D0-4AEE486165E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148298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287338"/>
            <a:ext cx="8096250" cy="1244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1584325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986213" y="6886575"/>
            <a:ext cx="3192462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fld id="{BAF50ECF-9683-47F5-A289-EB3F6EA2C9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7641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619250" y="287338"/>
            <a:ext cx="8096250" cy="1244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19250" y="182403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743575" y="182403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1619250" y="409098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743575" y="409098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>
          <a:xfrm>
            <a:off x="1584325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>
          <a:xfrm>
            <a:off x="3986213" y="6886575"/>
            <a:ext cx="3192462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fld id="{1F2FB2BE-9835-4BCD-B788-441CEAC6E5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2368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287338"/>
            <a:ext cx="8096250" cy="1244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619250" y="1824038"/>
            <a:ext cx="3971925" cy="4381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743575" y="182403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5743575" y="409098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>
          <a:xfrm>
            <a:off x="1584325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idx="11"/>
          </p:nvPr>
        </p:nvSpPr>
        <p:spPr>
          <a:xfrm>
            <a:off x="3986213" y="6886575"/>
            <a:ext cx="3192462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fld id="{27F4D0A9-0AD6-49FC-A75D-4C1A4ED6CA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4074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0509" y="150494"/>
            <a:ext cx="9774357" cy="725518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0772" tIns="50387" rIns="100772" bIns="50387" anchor="ctr"/>
          <a:lstStyle/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02283" y="2348402"/>
            <a:ext cx="8062749" cy="162043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2283" y="4283818"/>
            <a:ext cx="8062749" cy="1931917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E9C821-3530-4A0A-B6D6-DE43844CA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9825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D8F65-128D-4572-B37F-6E7FC9EB1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4775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0" y="4857794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0" y="3204116"/>
            <a:ext cx="8568531" cy="1653678"/>
          </a:xfrm>
        </p:spPr>
        <p:txBody>
          <a:bodyPr anchor="b"/>
          <a:lstStyle>
            <a:lvl1pPr marL="0" indent="0">
              <a:buNone/>
              <a:defRPr sz="2200"/>
            </a:lvl1pPr>
            <a:lvl2pPr marL="503868" indent="0">
              <a:buNone/>
              <a:defRPr sz="2000"/>
            </a:lvl2pPr>
            <a:lvl3pPr marL="1007734" indent="0">
              <a:buNone/>
              <a:defRPr sz="1800"/>
            </a:lvl3pPr>
            <a:lvl4pPr marL="1511602" indent="0">
              <a:buNone/>
              <a:defRPr sz="1500"/>
            </a:lvl4pPr>
            <a:lvl5pPr marL="2015468" indent="0">
              <a:buNone/>
              <a:defRPr sz="1500"/>
            </a:lvl5pPr>
            <a:lvl6pPr marL="2519335" indent="0">
              <a:buNone/>
              <a:defRPr sz="1500"/>
            </a:lvl6pPr>
            <a:lvl7pPr marL="3023201" indent="0">
              <a:buNone/>
              <a:defRPr sz="1500"/>
            </a:lvl7pPr>
            <a:lvl8pPr marL="3527069" indent="0">
              <a:buNone/>
              <a:defRPr sz="1500"/>
            </a:lvl8pPr>
            <a:lvl9pPr marL="4030936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3098D-1253-4527-ACC1-B6D3DB567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0832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2283" y="1763927"/>
            <a:ext cx="4450525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20818" y="1763927"/>
            <a:ext cx="445052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2D097-46D9-4729-A864-C33F2844B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9480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68" indent="0">
              <a:buNone/>
              <a:defRPr sz="2200" b="1"/>
            </a:lvl2pPr>
            <a:lvl3pPr marL="1007734" indent="0">
              <a:buNone/>
              <a:defRPr sz="2000" b="1"/>
            </a:lvl3pPr>
            <a:lvl4pPr marL="1511602" indent="0">
              <a:buNone/>
              <a:defRPr sz="1800" b="1"/>
            </a:lvl4pPr>
            <a:lvl5pPr marL="2015468" indent="0">
              <a:buNone/>
              <a:defRPr sz="1800" b="1"/>
            </a:lvl5pPr>
            <a:lvl6pPr marL="2519335" indent="0">
              <a:buNone/>
              <a:defRPr sz="1800" b="1"/>
            </a:lvl6pPr>
            <a:lvl7pPr marL="3023201" indent="0">
              <a:buNone/>
              <a:defRPr sz="1800" b="1"/>
            </a:lvl7pPr>
            <a:lvl8pPr marL="3527069" indent="0">
              <a:buNone/>
              <a:defRPr sz="1800" b="1"/>
            </a:lvl8pPr>
            <a:lvl9pPr marL="403093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68" indent="0">
              <a:buNone/>
              <a:defRPr sz="2200" b="1"/>
            </a:lvl2pPr>
            <a:lvl3pPr marL="1007734" indent="0">
              <a:buNone/>
              <a:defRPr sz="2000" b="1"/>
            </a:lvl3pPr>
            <a:lvl4pPr marL="1511602" indent="0">
              <a:buNone/>
              <a:defRPr sz="1800" b="1"/>
            </a:lvl4pPr>
            <a:lvl5pPr marL="2015468" indent="0">
              <a:buNone/>
              <a:defRPr sz="1800" b="1"/>
            </a:lvl5pPr>
            <a:lvl6pPr marL="2519335" indent="0">
              <a:buNone/>
              <a:defRPr sz="1800" b="1"/>
            </a:lvl6pPr>
            <a:lvl7pPr marL="3023201" indent="0">
              <a:buNone/>
              <a:defRPr sz="1800" b="1"/>
            </a:lvl7pPr>
            <a:lvl8pPr marL="3527069" indent="0">
              <a:buNone/>
              <a:defRPr sz="1800" b="1"/>
            </a:lvl8pPr>
            <a:lvl9pPr marL="403093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7D530-BD31-4B0A-8D7B-92B577E34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133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6384DF-9427-45F8-AD5D-CE8F46C4394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61672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B5AE4-6AC6-451C-9F39-0A007DFD4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6056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17904-50BD-49DD-AD07-8A250DF65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1405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247" y="300990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4" y="1581935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868" indent="0">
              <a:buNone/>
              <a:defRPr sz="1300"/>
            </a:lvl2pPr>
            <a:lvl3pPr marL="1007734" indent="0">
              <a:buNone/>
              <a:defRPr sz="1100"/>
            </a:lvl3pPr>
            <a:lvl4pPr marL="1511602" indent="0">
              <a:buNone/>
              <a:defRPr sz="1000"/>
            </a:lvl4pPr>
            <a:lvl5pPr marL="2015468" indent="0">
              <a:buNone/>
              <a:defRPr sz="1000"/>
            </a:lvl5pPr>
            <a:lvl6pPr marL="2519335" indent="0">
              <a:buNone/>
              <a:defRPr sz="1000"/>
            </a:lvl6pPr>
            <a:lvl7pPr marL="3023201" indent="0">
              <a:buNone/>
              <a:defRPr sz="1000"/>
            </a:lvl7pPr>
            <a:lvl8pPr marL="3527069" indent="0">
              <a:buNone/>
              <a:defRPr sz="1000"/>
            </a:lvl8pPr>
            <a:lvl9pPr marL="403093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8AFBB-6544-49F9-9189-CC79E4B7B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4190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868" indent="0">
              <a:buNone/>
              <a:defRPr sz="3100"/>
            </a:lvl2pPr>
            <a:lvl3pPr marL="1007734" indent="0">
              <a:buNone/>
              <a:defRPr sz="2600"/>
            </a:lvl3pPr>
            <a:lvl4pPr marL="1511602" indent="0">
              <a:buNone/>
              <a:defRPr sz="2200"/>
            </a:lvl4pPr>
            <a:lvl5pPr marL="2015468" indent="0">
              <a:buNone/>
              <a:defRPr sz="2200"/>
            </a:lvl5pPr>
            <a:lvl6pPr marL="2519335" indent="0">
              <a:buNone/>
              <a:defRPr sz="2200"/>
            </a:lvl6pPr>
            <a:lvl7pPr marL="3023201" indent="0">
              <a:buNone/>
              <a:defRPr sz="2200"/>
            </a:lvl7pPr>
            <a:lvl8pPr marL="3527069" indent="0">
              <a:buNone/>
              <a:defRPr sz="2200"/>
            </a:lvl8pPr>
            <a:lvl9pPr marL="4030936" indent="0">
              <a:buNone/>
              <a:defRPr sz="22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868" indent="0">
              <a:buNone/>
              <a:defRPr sz="1300"/>
            </a:lvl2pPr>
            <a:lvl3pPr marL="1007734" indent="0">
              <a:buNone/>
              <a:defRPr sz="1100"/>
            </a:lvl3pPr>
            <a:lvl4pPr marL="1511602" indent="0">
              <a:buNone/>
              <a:defRPr sz="1000"/>
            </a:lvl4pPr>
            <a:lvl5pPr marL="2015468" indent="0">
              <a:buNone/>
              <a:defRPr sz="1000"/>
            </a:lvl5pPr>
            <a:lvl6pPr marL="2519335" indent="0">
              <a:buNone/>
              <a:defRPr sz="1000"/>
            </a:lvl6pPr>
            <a:lvl7pPr marL="3023201" indent="0">
              <a:buNone/>
              <a:defRPr sz="1000"/>
            </a:lvl7pPr>
            <a:lvl8pPr marL="3527069" indent="0">
              <a:buNone/>
              <a:defRPr sz="1000"/>
            </a:lvl8pPr>
            <a:lvl9pPr marL="403093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00EC0-F72F-4086-8681-A2CC7C428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637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6F5E-9653-41C1-9BAE-C3DEB3C62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9416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4956" y="302740"/>
            <a:ext cx="2266391" cy="64502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284" y="302740"/>
            <a:ext cx="6634661" cy="645022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C8C8C-9626-43F9-9151-36BA97EE9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01344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287338"/>
            <a:ext cx="8096250" cy="1244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1584325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986213" y="6886575"/>
            <a:ext cx="3192462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fld id="{BAF50ECF-9683-47F5-A289-EB3F6EA2C9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6628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619250" y="287338"/>
            <a:ext cx="8096250" cy="1244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19250" y="182403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743575" y="182403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1619250" y="409098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743575" y="409098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>
          <a:xfrm>
            <a:off x="1584325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>
          <a:xfrm>
            <a:off x="3986213" y="6886575"/>
            <a:ext cx="3192462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fld id="{1F2FB2BE-9835-4BCD-B788-441CEAC6E5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11579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073" y="419982"/>
            <a:ext cx="7896490" cy="50397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76073" y="1091953"/>
            <a:ext cx="4158258" cy="57957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502341" y="1091953"/>
            <a:ext cx="4158258" cy="28138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5502341" y="4073825"/>
            <a:ext cx="4158258" cy="28138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0" y="7342684"/>
            <a:ext cx="2352146" cy="216991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444214" y="7374184"/>
            <a:ext cx="3192198" cy="185492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28479" y="7374183"/>
            <a:ext cx="2352146" cy="150494"/>
          </a:xfrm>
        </p:spPr>
        <p:txBody>
          <a:bodyPr/>
          <a:lstStyle>
            <a:lvl1pPr>
              <a:defRPr/>
            </a:lvl1pPr>
          </a:lstStyle>
          <a:p>
            <a:fld id="{27F4D0A9-0AD6-49FC-A75D-4C1A4ED6CA0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1026766"/>
      </p:ext>
    </p:extLst>
  </p:cSld>
  <p:clrMapOvr>
    <a:masterClrMapping/>
  </p:clrMapOvr>
  <p:transition spd="med"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587975"/>
            <a:ext cx="8904552" cy="3191863"/>
          </a:xfrm>
        </p:spPr>
        <p:txBody>
          <a:bodyPr anchor="ctr">
            <a:normAutofit/>
          </a:bodyPr>
          <a:lstStyle>
            <a:lvl1pPr algn="l">
              <a:defRPr sz="3086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036" y="4535805"/>
            <a:ext cx="7037423" cy="2099910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B775-6F1D-4EC9-AC3F-3CC8B81AF9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8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/>
            </a:lvl1pPr>
            <a:lvl2pPr marL="503972" indent="0">
              <a:buNone/>
              <a:defRPr sz="2000"/>
            </a:lvl2pPr>
            <a:lvl3pPr marL="1007943" indent="0">
              <a:buNone/>
              <a:defRPr sz="1800"/>
            </a:lvl3pPr>
            <a:lvl4pPr marL="1511915" indent="0">
              <a:buNone/>
              <a:defRPr sz="1500"/>
            </a:lvl4pPr>
            <a:lvl5pPr marL="2015886" indent="0">
              <a:buNone/>
              <a:defRPr sz="1500"/>
            </a:lvl5pPr>
            <a:lvl6pPr marL="2519858" indent="0">
              <a:buNone/>
              <a:defRPr sz="1500"/>
            </a:lvl6pPr>
            <a:lvl7pPr marL="3023829" indent="0">
              <a:buNone/>
              <a:defRPr sz="1500"/>
            </a:lvl7pPr>
            <a:lvl8pPr marL="3527801" indent="0">
              <a:buNone/>
              <a:defRPr sz="1500"/>
            </a:lvl8pPr>
            <a:lvl9pPr marL="4031772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9D060A-5BF9-4CB8-9D3C-03891B5ECA5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775968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E9C821-3530-4A0A-B6D6-DE43844CAA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770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8F65-128D-4572-B37F-6E7FC9EB10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810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3098D-1253-4527-ACC1-B6D3DB567E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76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2D097-46D9-4729-A864-C33F2844BA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384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7D530-BD31-4B0A-8D7B-92B577E346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602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8B5AE4-6AC6-451C-9F39-0A007DFD49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543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17904-50BD-49DD-AD07-8A250DF659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844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8AFBB-6544-49F9-9189-CC79E4B7BC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597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00EC0-F72F-4086-8681-A2CC7C4289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940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B775-6F1D-4EC9-AC3F-3CC8B81AF9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6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69935" y="1763925"/>
            <a:ext cx="3402211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40157" y="1763925"/>
            <a:ext cx="3403960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79690C-E1A1-47E7-A707-3CAFD90792D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601406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B775-6F1D-4EC9-AC3F-3CC8B81AF9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8787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B775-6F1D-4EC9-AC3F-3CC8B81AF9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872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B775-6F1D-4EC9-AC3F-3CC8B81AF9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2292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B775-6F1D-4EC9-AC3F-3CC8B81AF9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508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6F5E-9653-41C1-9BAE-C3DEB3C621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323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C8C8C-9626-43F9-9151-36BA97EE9A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773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287338"/>
            <a:ext cx="8096250" cy="1244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1584325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986213" y="6886575"/>
            <a:ext cx="3192462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fld id="{BAF50ECF-9683-47F5-A289-EB3F6EA2C9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85951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619250" y="287338"/>
            <a:ext cx="8096250" cy="1244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19250" y="182403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743575" y="182403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1619250" y="409098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743575" y="4090988"/>
            <a:ext cx="3971925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>
          <a:xfrm>
            <a:off x="1584325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>
          <a:xfrm>
            <a:off x="3986213" y="6886575"/>
            <a:ext cx="3192462" cy="5175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fld id="{1F2FB2BE-9835-4BCD-B788-441CEAC6E5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69858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073" y="419982"/>
            <a:ext cx="7896490" cy="50397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76073" y="1091953"/>
            <a:ext cx="4158258" cy="57957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502341" y="1091953"/>
            <a:ext cx="4158258" cy="28138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5502341" y="4073825"/>
            <a:ext cx="4158258" cy="28138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0" y="7342684"/>
            <a:ext cx="2352146" cy="216991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444214" y="7374184"/>
            <a:ext cx="3192198" cy="185492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28479" y="7374183"/>
            <a:ext cx="2352146" cy="150494"/>
          </a:xfrm>
        </p:spPr>
        <p:txBody>
          <a:bodyPr/>
          <a:lstStyle>
            <a:lvl1pPr>
              <a:defRPr/>
            </a:lvl1pPr>
          </a:lstStyle>
          <a:p>
            <a:fld id="{27F4D0A9-0AD6-49FC-A75D-4C1A4ED6CA0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4967334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8B760E-8766-4354-86EF-E9D16F3267B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7701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C060E-8561-4E69-9A81-4C6F0C3D0E4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047083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FB1C3-4891-454B-ACDE-C2BBFA3C65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18129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435B17-E7E2-42F0-B1D3-806BBA3628F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514916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2E978-36D8-4C0A-AAE9-C473746949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804942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6"/>
            </p:custDataLst>
          </p:nvPr>
        </p:nvSpPr>
        <p:spPr bwMode="auto">
          <a:xfrm>
            <a:off x="2980435" y="302737"/>
            <a:ext cx="6963681" cy="125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7"/>
            </p:custDataLst>
          </p:nvPr>
        </p:nvSpPr>
        <p:spPr bwMode="auto">
          <a:xfrm>
            <a:off x="2969935" y="1763925"/>
            <a:ext cx="6974182" cy="498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031" y="6884204"/>
            <a:ext cx="2352146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>
              <a:defRPr sz="1500" smtClean="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214" y="6884204"/>
            <a:ext cx="3192198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ctr">
              <a:defRPr sz="1500" smtClean="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448" y="6884204"/>
            <a:ext cx="2352146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r">
              <a:defRPr sz="1500" smtClean="0"/>
            </a:lvl1pPr>
          </a:lstStyle>
          <a:p>
            <a:fld id="{10F0B726-858D-41A4-8372-537C4FA2BD1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  <a:cs typeface="Arial" charset="0"/>
        </a:defRPr>
      </a:lvl5pPr>
      <a:lvl6pPr marL="503972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  <a:cs typeface="Arial" charset="0"/>
        </a:defRPr>
      </a:lvl6pPr>
      <a:lvl7pPr marL="1007943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  <a:cs typeface="Arial" charset="0"/>
        </a:defRPr>
      </a:lvl7pPr>
      <a:lvl8pPr marL="1511915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  <a:cs typeface="Arial" charset="0"/>
        </a:defRPr>
      </a:lvl8pPr>
      <a:lvl9pPr marL="2015886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77979" indent="-37797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cs typeface="+mn-cs"/>
        </a:defRPr>
      </a:lvl2pPr>
      <a:lvl3pPr marL="1259929" indent="-25198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cs typeface="+mn-cs"/>
        </a:defRPr>
      </a:lvl3pPr>
      <a:lvl4pPr marL="1763900" indent="-25198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cs typeface="+mn-cs"/>
        </a:defRPr>
      </a:lvl4pPr>
      <a:lvl5pPr marL="2267872" indent="-25198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cs typeface="+mn-cs"/>
        </a:defRPr>
      </a:lvl5pPr>
      <a:lvl6pPr marL="2771844" indent="-25198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cs typeface="+mn-cs"/>
        </a:defRPr>
      </a:lvl6pPr>
      <a:lvl7pPr marL="3275815" indent="-25198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cs typeface="+mn-cs"/>
        </a:defRPr>
      </a:lvl7pPr>
      <a:lvl8pPr marL="3779787" indent="-25198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cs typeface="+mn-cs"/>
        </a:defRPr>
      </a:lvl8pPr>
      <a:lvl9pPr marL="4283758" indent="-25198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50509" y="150494"/>
            <a:ext cx="9774357" cy="725518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7"/>
            </p:custDataLst>
          </p:nvPr>
        </p:nvSpPr>
        <p:spPr bwMode="auto">
          <a:xfrm>
            <a:off x="502282" y="302737"/>
            <a:ext cx="9069062" cy="125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8"/>
            </p:custDataLst>
          </p:nvPr>
        </p:nvSpPr>
        <p:spPr bwMode="auto">
          <a:xfrm>
            <a:off x="502282" y="1763926"/>
            <a:ext cx="9069062" cy="498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031" y="6884204"/>
            <a:ext cx="2352146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lvl1pPr>
              <a:defRPr sz="15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214" y="6884204"/>
            <a:ext cx="3192198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lvl1pPr algn="ctr">
              <a:defRPr sz="15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448" y="6884204"/>
            <a:ext cx="2352146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lvl1pPr algn="r">
              <a:defRPr sz="1500" smtClean="0"/>
            </a:lvl1pPr>
          </a:lstStyle>
          <a:p>
            <a:pPr>
              <a:defRPr/>
            </a:pPr>
            <a:fld id="{3B99B775-6F1D-4EC9-AC3F-3CC8B81AF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48" r:id="rId12"/>
    <p:sldLayoutId id="2147483749" r:id="rId13"/>
    <p:sldLayoutId id="2147483750" r:id="rId14"/>
    <p:sldLayoutId id="2147483772" r:id="rId1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</a:defRPr>
      </a:lvl5pPr>
      <a:lvl6pPr marL="50392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</a:defRPr>
      </a:lvl6pPr>
      <a:lvl7pPr marL="1007838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</a:defRPr>
      </a:lvl7pPr>
      <a:lvl8pPr marL="1511758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</a:defRPr>
      </a:lvl8pPr>
      <a:lvl9pPr marL="2015677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500">
          <a:solidFill>
            <a:schemeClr val="tx1"/>
          </a:solidFill>
          <a:latin typeface="Arial" charset="0"/>
        </a:defRPr>
      </a:lvl9pPr>
    </p:titleStyle>
    <p:bodyStyle>
      <a:lvl1pPr marL="377940" indent="-37794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818869" indent="-31494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</a:defRPr>
      </a:lvl2pPr>
      <a:lvl3pPr marL="1259799" indent="-2519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</a:defRPr>
      </a:lvl3pPr>
      <a:lvl4pPr marL="1763717" indent="-2519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</a:defRPr>
      </a:lvl4pPr>
      <a:lvl5pPr marL="2267637" indent="-2519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</a:defRPr>
      </a:lvl5pPr>
      <a:lvl6pPr marL="2771557" indent="-2519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</a:defRPr>
      </a:lvl6pPr>
      <a:lvl7pPr marL="3275476" indent="-2519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</a:defRPr>
      </a:lvl7pPr>
      <a:lvl8pPr marL="3779395" indent="-2519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</a:defRPr>
      </a:lvl8pPr>
      <a:lvl9pPr marL="4283314" indent="-2519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fld id="{10F0B726-858D-41A4-8372-537C4FA2BD1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272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  <p:sldLayoutId id="2147483811" r:id="rId17"/>
    <p:sldLayoutId id="2147483812" r:id="rId18"/>
    <p:sldLayoutId id="2147483813" r:id="rId19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90650" y="683493"/>
            <a:ext cx="8014158" cy="5046023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tIns="4752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US" altLang="ru-RU" sz="5400" b="1" dirty="0" smtClean="0">
                <a:solidFill>
                  <a:srgbClr val="0070C0"/>
                </a:solidFill>
              </a:rPr>
              <a:t>II </a:t>
            </a:r>
            <a:r>
              <a:rPr lang="ru-RU" altLang="ru-RU" sz="5400" b="1" dirty="0" smtClean="0">
                <a:solidFill>
                  <a:srgbClr val="0070C0"/>
                </a:solidFill>
              </a:rPr>
              <a:t>Закон Ньютона</a:t>
            </a:r>
            <a:r>
              <a:rPr lang="ru-RU" altLang="ru-RU" sz="5400" b="1" dirty="0" smtClean="0">
                <a:solidFill>
                  <a:srgbClr val="330066"/>
                </a:solidFill>
              </a:rPr>
              <a:t/>
            </a:r>
            <a:br>
              <a:rPr lang="ru-RU" altLang="ru-RU" sz="5400" b="1" dirty="0" smtClean="0">
                <a:solidFill>
                  <a:srgbClr val="330066"/>
                </a:solidFill>
              </a:rPr>
            </a:br>
            <a:endParaRPr lang="ru-RU" altLang="ru-RU" sz="5400" b="1" dirty="0">
              <a:solidFill>
                <a:srgbClr val="330066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12" y="1979637"/>
            <a:ext cx="8878896" cy="512468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037" y="587976"/>
            <a:ext cx="8904552" cy="599574"/>
          </a:xfrm>
        </p:spPr>
        <p:txBody>
          <a:bodyPr/>
          <a:lstStyle/>
          <a:p>
            <a:r>
              <a:rPr lang="ru-RU" sz="2800" b="1" dirty="0">
                <a:solidFill>
                  <a:srgbClr val="003366"/>
                </a:solidFill>
              </a:rPr>
              <a:t>Решение задач: 3</a:t>
            </a:r>
            <a:r>
              <a:rPr lang="ru-RU" sz="2800" b="1" dirty="0" smtClean="0">
                <a:solidFill>
                  <a:srgbClr val="003366"/>
                </a:solidFill>
              </a:rPr>
              <a:t> </a:t>
            </a:r>
            <a:r>
              <a:rPr lang="ru-RU" sz="2800" b="1" dirty="0">
                <a:solidFill>
                  <a:srgbClr val="003366"/>
                </a:solidFill>
              </a:rPr>
              <a:t>группа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27286"/>
              </p:ext>
            </p:extLst>
          </p:nvPr>
        </p:nvGraphicFramePr>
        <p:xfrm>
          <a:off x="359792" y="1658938"/>
          <a:ext cx="8784976" cy="5721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Документ" r:id="rId3" imgW="5925852" imgH="4265113" progId="Word.Document.12">
                  <p:embed/>
                </p:oleObj>
              </mc:Choice>
              <mc:Fallback>
                <p:oleObj name="Документ" r:id="rId3" imgW="5925852" imgH="42651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9792" y="1658938"/>
                        <a:ext cx="8784976" cy="5721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99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75816" y="251445"/>
            <a:ext cx="9069834" cy="6192688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ru-RU" altLang="ru-RU" sz="4000" b="1" dirty="0" smtClean="0">
                <a:solidFill>
                  <a:srgbClr val="003366"/>
                </a:solidFill>
              </a:rPr>
              <a:t>Задание на повторение:</a:t>
            </a:r>
            <a:br>
              <a:rPr lang="ru-RU" altLang="ru-RU" sz="4000" b="1" dirty="0" smtClean="0">
                <a:solidFill>
                  <a:srgbClr val="003366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Каждой из трех групп придумать задачи двум другим группам на применение 2 закона Ньютона и его следствий </a:t>
            </a:r>
            <a:r>
              <a:rPr lang="ru-RU" dirty="0"/>
              <a:t/>
            </a:r>
            <a:br>
              <a:rPr lang="ru-RU" dirty="0"/>
            </a:br>
            <a:endParaRPr lang="ru-RU" altLang="ru-RU" sz="4000" b="1" dirty="0">
              <a:solidFill>
                <a:srgbClr val="003366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1619250" y="1824038"/>
            <a:ext cx="8097838" cy="4383087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indent="-341313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dirty="0" smtClean="0">
                <a:cs typeface="Arial" charset="0"/>
              </a:rPr>
              <a:t> </a:t>
            </a:r>
            <a:endParaRPr lang="ru-RU" altLang="ru-RU" sz="4400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40" y="3347789"/>
            <a:ext cx="7920880" cy="388843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75816" y="251445"/>
            <a:ext cx="9069834" cy="6192688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ru-RU" altLang="ru-RU" sz="4000" b="1" dirty="0" smtClean="0">
                <a:solidFill>
                  <a:srgbClr val="003366"/>
                </a:solidFill>
              </a:rPr>
              <a:t>Рефлексия учебной деятельности:</a:t>
            </a:r>
            <a:br>
              <a:rPr lang="ru-RU" altLang="ru-RU" sz="4000" b="1" dirty="0" smtClean="0">
                <a:solidFill>
                  <a:srgbClr val="003366"/>
                </a:solidFill>
              </a:rPr>
            </a:br>
            <a:r>
              <a:rPr lang="ru-RU" altLang="ru-RU" sz="4000" b="1" dirty="0" smtClean="0">
                <a:solidFill>
                  <a:srgbClr val="003366"/>
                </a:solidFill>
              </a:rPr>
              <a:t>1) Что нового узнали?;</a:t>
            </a:r>
            <a:br>
              <a:rPr lang="ru-RU" altLang="ru-RU" sz="4000" b="1" dirty="0" smtClean="0">
                <a:solidFill>
                  <a:srgbClr val="003366"/>
                </a:solidFill>
              </a:rPr>
            </a:br>
            <a:r>
              <a:rPr lang="ru-RU" altLang="ru-RU" sz="4000" b="1" dirty="0" smtClean="0">
                <a:solidFill>
                  <a:srgbClr val="003366"/>
                </a:solidFill>
              </a:rPr>
              <a:t>2) Чему научились?;</a:t>
            </a:r>
            <a:br>
              <a:rPr lang="ru-RU" altLang="ru-RU" sz="4000" b="1" dirty="0" smtClean="0">
                <a:solidFill>
                  <a:srgbClr val="003366"/>
                </a:solidFill>
              </a:rPr>
            </a:br>
            <a:r>
              <a:rPr lang="ru-RU" altLang="ru-RU" sz="4000" b="1" dirty="0" smtClean="0">
                <a:solidFill>
                  <a:srgbClr val="003366"/>
                </a:solidFill>
              </a:rPr>
              <a:t>3) Какие трудности возникли?</a:t>
            </a:r>
            <a:br>
              <a:rPr lang="ru-RU" altLang="ru-RU" sz="4000" b="1" dirty="0" smtClean="0">
                <a:solidFill>
                  <a:srgbClr val="003366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altLang="ru-RU" sz="4000" b="1" dirty="0">
              <a:solidFill>
                <a:srgbClr val="003366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008" y="2915741"/>
            <a:ext cx="590465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318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0"/>
            <a:ext cx="9213850" cy="1246187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ru-RU" altLang="ru-RU" sz="4000" b="1" dirty="0">
                <a:solidFill>
                  <a:srgbClr val="003366"/>
                </a:solidFill>
              </a:rPr>
              <a:t>ДОМАШНЕЕ ЗАДАНИЕ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1619250" y="1824038"/>
            <a:ext cx="8097838" cy="4383087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indent="-341313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4400" dirty="0" smtClean="0">
                <a:cs typeface="Arial" charset="0"/>
              </a:rPr>
              <a:t>§</a:t>
            </a:r>
            <a:r>
              <a:rPr lang="ru-RU" altLang="ru-RU" sz="4400" dirty="0" smtClean="0">
                <a:cs typeface="Arial" charset="0"/>
              </a:rPr>
              <a:t>11;  упр.11 </a:t>
            </a:r>
            <a:endParaRPr lang="ru-RU" altLang="ru-RU" sz="4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788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419797"/>
            <a:ext cx="9288505" cy="8734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 contourW="12700" prstMaterial="metal">
            <a:extrusionClr>
              <a:srgbClr val="002060"/>
            </a:extrusionClr>
            <a:contourClr>
              <a:srgbClr val="002060"/>
            </a:contourClr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СПАСИБО ЗА ВНИМАНИЕ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!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774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367904" y="2267669"/>
            <a:ext cx="8496821" cy="4680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>
              <a:lnSpc>
                <a:spcPct val="93000"/>
              </a:lnSpc>
              <a:buClrTx/>
              <a:buFontTx/>
              <a:buNone/>
            </a:pPr>
            <a:endParaRPr lang="ru-RU" altLang="ru-RU" sz="4000" i="1" dirty="0">
              <a:latin typeface="Times New Roman" pitchFamily="18" charset="0"/>
            </a:endParaRPr>
          </a:p>
          <a:p>
            <a:pPr>
              <a:lnSpc>
                <a:spcPct val="93000"/>
              </a:lnSpc>
              <a:buClrTx/>
              <a:buFontTx/>
              <a:buNone/>
            </a:pPr>
            <a:r>
              <a:rPr lang="ru-RU" altLang="ru-RU" sz="3200" dirty="0" smtClean="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altLang="ru-RU" sz="3200" dirty="0">
              <a:solidFill>
                <a:srgbClr val="003366"/>
              </a:solidFill>
              <a:latin typeface="Times New Roman" pitchFamily="18" charset="0"/>
            </a:endParaRPr>
          </a:p>
          <a:p>
            <a:pPr>
              <a:lnSpc>
                <a:spcPct val="93000"/>
              </a:lnSpc>
              <a:buClrTx/>
              <a:buFontTx/>
              <a:buNone/>
            </a:pPr>
            <a:endParaRPr lang="ru-RU" altLang="ru-RU" sz="3200" dirty="0">
              <a:solidFill>
                <a:srgbClr val="003366"/>
              </a:solidFill>
              <a:latin typeface="Times New Roman" pitchFamily="18" charset="0"/>
            </a:endParaRPr>
          </a:p>
          <a:p>
            <a:pPr>
              <a:lnSpc>
                <a:spcPct val="93000"/>
              </a:lnSpc>
              <a:buClrTx/>
              <a:buFontTx/>
              <a:buNone/>
            </a:pPr>
            <a:r>
              <a:rPr lang="ru-RU" altLang="ru-RU" sz="3200" dirty="0">
                <a:solidFill>
                  <a:srgbClr val="003366"/>
                </a:solidFill>
                <a:latin typeface="Times New Roman" pitchFamily="18" charset="0"/>
              </a:rPr>
              <a:t>                  </a:t>
            </a:r>
          </a:p>
          <a:p>
            <a:pPr>
              <a:lnSpc>
                <a:spcPct val="93000"/>
              </a:lnSpc>
              <a:buClrTx/>
              <a:buFontTx/>
              <a:buNone/>
            </a:pPr>
            <a:endParaRPr lang="ru-RU" altLang="ru-RU" sz="3200" dirty="0">
              <a:solidFill>
                <a:srgbClr val="003366"/>
              </a:solidFill>
              <a:latin typeface="Times New Roman" pitchFamily="18" charset="0"/>
            </a:endParaRPr>
          </a:p>
          <a:p>
            <a:pPr>
              <a:lnSpc>
                <a:spcPct val="93000"/>
              </a:lnSpc>
              <a:buClrTx/>
              <a:buFontTx/>
              <a:buNone/>
            </a:pPr>
            <a:r>
              <a:rPr lang="ru-RU" altLang="ru-RU" sz="3200" dirty="0">
                <a:solidFill>
                  <a:srgbClr val="0033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31800" y="107950"/>
            <a:ext cx="9250363" cy="6624215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tIns="47520">
            <a:norm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 dirty="0" smtClean="0">
                <a:solidFill>
                  <a:srgbClr val="003366"/>
                </a:solidFill>
              </a:rPr>
              <a:t>  </a:t>
            </a:r>
            <a:r>
              <a:rPr lang="ru-RU" altLang="ru-RU" sz="5400" b="1" dirty="0" smtClean="0">
                <a:solidFill>
                  <a:srgbClr val="003366"/>
                </a:solidFill>
              </a:rPr>
              <a:t>Актуализация знаний:</a:t>
            </a:r>
            <a:br>
              <a:rPr lang="ru-RU" altLang="ru-RU" sz="5400" b="1" dirty="0" smtClean="0">
                <a:solidFill>
                  <a:srgbClr val="003366"/>
                </a:solidFill>
              </a:rPr>
            </a:br>
            <a:r>
              <a:rPr lang="ru-RU" altLang="ru-RU" sz="5400" b="1" dirty="0" smtClean="0">
                <a:solidFill>
                  <a:srgbClr val="003366"/>
                </a:solidFill>
              </a:rPr>
              <a:t>1) Что такое ускорение?;</a:t>
            </a:r>
            <a:br>
              <a:rPr lang="ru-RU" altLang="ru-RU" sz="5400" b="1" dirty="0" smtClean="0">
                <a:solidFill>
                  <a:srgbClr val="003366"/>
                </a:solidFill>
              </a:rPr>
            </a:br>
            <a:r>
              <a:rPr lang="ru-RU" altLang="ru-RU" sz="5400" b="1" dirty="0" smtClean="0">
                <a:solidFill>
                  <a:srgbClr val="003366"/>
                </a:solidFill>
              </a:rPr>
              <a:t>2) Что такое сила?;</a:t>
            </a:r>
            <a:br>
              <a:rPr lang="ru-RU" altLang="ru-RU" sz="5400" b="1" dirty="0" smtClean="0">
                <a:solidFill>
                  <a:srgbClr val="003366"/>
                </a:solidFill>
              </a:rPr>
            </a:br>
            <a:r>
              <a:rPr lang="ru-RU" altLang="ru-RU" sz="5400" b="1" dirty="0" smtClean="0">
                <a:solidFill>
                  <a:srgbClr val="003366"/>
                </a:solidFill>
              </a:rPr>
              <a:t>3) Может ли действие силы приводить к изменению ускорения?</a:t>
            </a:r>
            <a:br>
              <a:rPr lang="ru-RU" altLang="ru-RU" sz="5400" b="1" dirty="0" smtClean="0">
                <a:solidFill>
                  <a:srgbClr val="003366"/>
                </a:solidFill>
              </a:rPr>
            </a:br>
            <a:r>
              <a:rPr lang="ru-RU" altLang="ru-RU" sz="5400" b="1" dirty="0" smtClean="0">
                <a:solidFill>
                  <a:srgbClr val="003366"/>
                </a:solidFill>
              </a:rPr>
              <a:t>Приведите примеры.</a:t>
            </a:r>
            <a:endParaRPr lang="ru-RU" altLang="ru-RU" sz="5400" b="1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92945" y="179437"/>
            <a:ext cx="9717088" cy="7200800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800" b="1" dirty="0" smtClean="0">
                <a:solidFill>
                  <a:srgbClr val="003366"/>
                </a:solidFill>
              </a:rPr>
              <a:t>Тема урока: </a:t>
            </a:r>
            <a:r>
              <a:rPr lang="en-US" altLang="ru-RU" sz="2800" b="1" dirty="0" smtClean="0">
                <a:solidFill>
                  <a:srgbClr val="003366"/>
                </a:solidFill>
              </a:rPr>
              <a:t>II </a:t>
            </a:r>
            <a:r>
              <a:rPr lang="ru-RU" altLang="ru-RU" sz="2800" b="1" dirty="0" smtClean="0">
                <a:solidFill>
                  <a:srgbClr val="003366"/>
                </a:solidFill>
              </a:rPr>
              <a:t>закон Ньютона.</a:t>
            </a:r>
            <a:br>
              <a:rPr lang="ru-RU" altLang="ru-RU" sz="2800" b="1" dirty="0" smtClean="0">
                <a:solidFill>
                  <a:srgbClr val="003366"/>
                </a:solidFill>
              </a:rPr>
            </a:br>
            <a:r>
              <a:rPr lang="ru-RU" altLang="ru-RU" sz="2800" b="1" dirty="0" smtClean="0">
                <a:solidFill>
                  <a:srgbClr val="003366"/>
                </a:solidFill>
              </a:rPr>
              <a:t>Цель урока: формирование представлений о </a:t>
            </a:r>
            <a:r>
              <a:rPr lang="en-US" altLang="ru-RU" sz="2800" b="1" dirty="0" smtClean="0">
                <a:solidFill>
                  <a:srgbClr val="003366"/>
                </a:solidFill>
              </a:rPr>
              <a:t>II </a:t>
            </a:r>
            <a:r>
              <a:rPr lang="ru-RU" altLang="ru-RU" sz="2800" b="1" dirty="0" smtClean="0">
                <a:solidFill>
                  <a:srgbClr val="003366"/>
                </a:solidFill>
              </a:rPr>
              <a:t>законе Ньютона.</a:t>
            </a:r>
            <a:br>
              <a:rPr lang="ru-RU" altLang="ru-RU" sz="2800" b="1" dirty="0" smtClean="0">
                <a:solidFill>
                  <a:srgbClr val="003366"/>
                </a:solidFill>
              </a:rPr>
            </a:br>
            <a:r>
              <a:rPr lang="ru-RU" altLang="ru-RU" sz="2800" b="1" dirty="0" smtClean="0">
                <a:solidFill>
                  <a:srgbClr val="003366"/>
                </a:solidFill>
              </a:rPr>
              <a:t>Задачи урока:</a:t>
            </a:r>
            <a:br>
              <a:rPr lang="ru-RU" altLang="ru-RU" sz="2800" b="1" dirty="0" smtClean="0">
                <a:solidFill>
                  <a:srgbClr val="003366"/>
                </a:solidFill>
              </a:rPr>
            </a:br>
            <a:r>
              <a:rPr lang="ru-RU" altLang="ru-RU" sz="2800" b="1" dirty="0" smtClean="0">
                <a:solidFill>
                  <a:srgbClr val="003366"/>
                </a:solidFill>
              </a:rPr>
              <a:t>1) изучить </a:t>
            </a:r>
            <a:r>
              <a:rPr lang="en-US" altLang="ru-RU" sz="2800" b="1" dirty="0" smtClean="0">
                <a:solidFill>
                  <a:srgbClr val="003366"/>
                </a:solidFill>
              </a:rPr>
              <a:t>II </a:t>
            </a:r>
            <a:r>
              <a:rPr lang="ru-RU" altLang="ru-RU" sz="2800" b="1" dirty="0" smtClean="0">
                <a:solidFill>
                  <a:srgbClr val="003366"/>
                </a:solidFill>
              </a:rPr>
              <a:t>закон Ньютона и его следствия;</a:t>
            </a:r>
            <a:br>
              <a:rPr lang="ru-RU" altLang="ru-RU" sz="2800" b="1" dirty="0" smtClean="0">
                <a:solidFill>
                  <a:srgbClr val="003366"/>
                </a:solidFill>
              </a:rPr>
            </a:br>
            <a:r>
              <a:rPr lang="ru-RU" altLang="ru-RU" sz="2800" b="1" dirty="0" smtClean="0">
                <a:solidFill>
                  <a:srgbClr val="003366"/>
                </a:solidFill>
              </a:rPr>
              <a:t>2) применить полученные знания при решении практических задач;</a:t>
            </a:r>
            <a:br>
              <a:rPr lang="ru-RU" altLang="ru-RU" sz="2800" b="1" dirty="0" smtClean="0">
                <a:solidFill>
                  <a:srgbClr val="003366"/>
                </a:solidFill>
              </a:rPr>
            </a:br>
            <a:r>
              <a:rPr lang="ru-RU" altLang="ru-RU" sz="2800" b="1" dirty="0" smtClean="0">
                <a:solidFill>
                  <a:srgbClr val="003366"/>
                </a:solidFill>
              </a:rPr>
              <a:t>3) развивать интерес учащихся к предмету;</a:t>
            </a:r>
            <a:br>
              <a:rPr lang="ru-RU" altLang="ru-RU" sz="2800" b="1" dirty="0" smtClean="0">
                <a:solidFill>
                  <a:srgbClr val="003366"/>
                </a:solidFill>
              </a:rPr>
            </a:br>
            <a:r>
              <a:rPr lang="ru-RU" altLang="ru-RU" sz="2800" b="1" dirty="0" smtClean="0">
                <a:solidFill>
                  <a:srgbClr val="003366"/>
                </a:solidFill>
              </a:rPr>
              <a:t>4) развивать умение высказывать свое мнение;</a:t>
            </a:r>
            <a:br>
              <a:rPr lang="ru-RU" altLang="ru-RU" sz="2800" b="1" dirty="0" smtClean="0">
                <a:solidFill>
                  <a:srgbClr val="003366"/>
                </a:solidFill>
              </a:rPr>
            </a:br>
            <a:r>
              <a:rPr lang="ru-RU" altLang="ru-RU" sz="2800" b="1" dirty="0" smtClean="0">
                <a:solidFill>
                  <a:srgbClr val="003366"/>
                </a:solidFill>
              </a:rPr>
              <a:t>5) развивать логическое мышление;</a:t>
            </a:r>
            <a:br>
              <a:rPr lang="ru-RU" altLang="ru-RU" sz="2800" b="1" dirty="0" smtClean="0">
                <a:solidFill>
                  <a:srgbClr val="003366"/>
                </a:solidFill>
              </a:rPr>
            </a:br>
            <a:r>
              <a:rPr lang="ru-RU" altLang="ru-RU" sz="2800" b="1" dirty="0" smtClean="0">
                <a:solidFill>
                  <a:srgbClr val="003366"/>
                </a:solidFill>
              </a:rPr>
              <a:t>6) развивать уверенность учащихся в познавании окружающего мира.</a:t>
            </a:r>
            <a:endParaRPr lang="ru-RU" altLang="ru-RU" sz="2800" b="1" dirty="0">
              <a:solidFill>
                <a:srgbClr val="003366"/>
              </a:solidFill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655763" y="4211638"/>
            <a:ext cx="19446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ru-RU" altLang="ru-RU" dirty="0" smtClean="0">
                <a:solidFill>
                  <a:srgbClr val="FFFFFF"/>
                </a:solidFill>
              </a:rPr>
              <a:t> </a:t>
            </a:r>
            <a:endParaRPr lang="ru-RU" altLang="ru-RU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3366"/>
                </a:solidFill>
              </a:rPr>
              <a:t/>
            </a:r>
            <a:br>
              <a:rPr lang="ru-RU" sz="3600" b="1" dirty="0" smtClean="0">
                <a:solidFill>
                  <a:srgbClr val="003366"/>
                </a:solidFill>
              </a:rPr>
            </a:br>
            <a:r>
              <a:rPr lang="ru-RU" sz="3600" b="1" dirty="0">
                <a:solidFill>
                  <a:srgbClr val="003366"/>
                </a:solidFill>
              </a:rPr>
              <a:t/>
            </a:r>
            <a:br>
              <a:rPr lang="ru-RU" sz="3600" b="1" dirty="0">
                <a:solidFill>
                  <a:srgbClr val="003366"/>
                </a:solidFill>
              </a:rPr>
            </a:br>
            <a:r>
              <a:rPr lang="ru-RU" sz="3600" b="1" dirty="0" smtClean="0">
                <a:solidFill>
                  <a:srgbClr val="003366"/>
                </a:solidFill>
              </a:rPr>
              <a:t/>
            </a:r>
            <a:br>
              <a:rPr lang="ru-RU" sz="3600" b="1" dirty="0" smtClean="0">
                <a:solidFill>
                  <a:srgbClr val="003366"/>
                </a:solidFill>
              </a:rPr>
            </a:br>
            <a:r>
              <a:rPr lang="ru-RU" sz="3600" b="1" dirty="0" smtClean="0">
                <a:solidFill>
                  <a:srgbClr val="003366"/>
                </a:solidFill>
              </a:rPr>
              <a:t/>
            </a:r>
            <a:br>
              <a:rPr lang="ru-RU" sz="3600" b="1" dirty="0" smtClean="0">
                <a:solidFill>
                  <a:srgbClr val="003366"/>
                </a:solidFill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143768" y="419982"/>
                <a:ext cx="9649071" cy="696025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4000" i="1" dirty="0" smtClean="0">
                    <a:solidFill>
                      <a:srgbClr val="090C77"/>
                    </a:solidFill>
                    <a:latin typeface="Cambria Math" panose="02040503050406030204" pitchFamily="18" charset="0"/>
                  </a:rPr>
                  <a:t>II  </a:t>
                </a:r>
                <a:r>
                  <a:rPr lang="ru-RU" sz="4000" i="1" dirty="0" smtClean="0">
                    <a:solidFill>
                      <a:srgbClr val="090C77"/>
                    </a:solidFill>
                    <a:latin typeface="Cambria Math" panose="02040503050406030204" pitchFamily="18" charset="0"/>
                  </a:rPr>
                  <a:t>Закон Ньютона </a:t>
                </a:r>
              </a:p>
              <a:p>
                <a:pPr marL="0" indent="0" algn="ctr">
                  <a:buNone/>
                </a:pPr>
                <a:r>
                  <a:rPr lang="ru-RU" sz="4000" i="1" dirty="0" smtClean="0">
                    <a:solidFill>
                      <a:srgbClr val="090C77"/>
                    </a:solidFill>
                    <a:latin typeface="Cambria Math" panose="02040503050406030204" pitchFamily="18" charset="0"/>
                  </a:rPr>
                  <a:t>В инерциальной системе отсчёта ускорение, которое приобретает тело под действием сил, пропорционально равнодействующей сил и обратно пропорционально массе тела.</a:t>
                </a:r>
                <a:endParaRPr lang="en-US" sz="4000" i="1" dirty="0" smtClean="0">
                  <a:solidFill>
                    <a:srgbClr val="090C77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ru-RU" sz="4000" dirty="0" smtClean="0">
                    <a:solidFill>
                      <a:srgbClr val="090C77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8000" i="1" smtClean="0">
                            <a:solidFill>
                              <a:srgbClr val="090C7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8000" b="0" i="1" smtClean="0">
                            <a:solidFill>
                              <a:srgbClr val="090C77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8000" dirty="0" smtClean="0">
                    <a:solidFill>
                      <a:srgbClr val="090C77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8000" i="1" dirty="0" smtClean="0">
                            <a:solidFill>
                              <a:srgbClr val="090C7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sz="8000" i="1" dirty="0" smtClean="0">
                                <a:solidFill>
                                  <a:srgbClr val="090C7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8000" b="0" i="1" dirty="0" smtClean="0">
                                <a:solidFill>
                                  <a:srgbClr val="090C77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num>
                      <m:den>
                        <m:r>
                          <a:rPr lang="en-US" sz="8000" b="0" i="1" dirty="0" smtClean="0">
                            <a:solidFill>
                              <a:srgbClr val="090C77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8000" dirty="0" smtClean="0">
                    <a:solidFill>
                      <a:srgbClr val="090C77"/>
                    </a:solidFill>
                  </a:rPr>
                  <a:t> </a:t>
                </a:r>
                <a:endParaRPr lang="ru-RU" sz="800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43768" y="419982"/>
                <a:ext cx="9649071" cy="6960255"/>
              </a:xfrm>
              <a:blipFill>
                <a:blip r:embed="rId2"/>
                <a:stretch>
                  <a:fillRect t="-1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72182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3366"/>
                </a:solidFill>
              </a:rPr>
              <a:t/>
            </a:r>
            <a:br>
              <a:rPr lang="ru-RU" sz="3600" b="1" dirty="0" smtClean="0">
                <a:solidFill>
                  <a:srgbClr val="003366"/>
                </a:solidFill>
              </a:rPr>
            </a:br>
            <a:r>
              <a:rPr lang="ru-RU" sz="3600" b="1" dirty="0">
                <a:solidFill>
                  <a:srgbClr val="003366"/>
                </a:solidFill>
              </a:rPr>
              <a:t/>
            </a:r>
            <a:br>
              <a:rPr lang="ru-RU" sz="3600" b="1" dirty="0">
                <a:solidFill>
                  <a:srgbClr val="003366"/>
                </a:solidFill>
              </a:rPr>
            </a:br>
            <a:r>
              <a:rPr lang="ru-RU" sz="3600" b="1" dirty="0" smtClean="0">
                <a:solidFill>
                  <a:srgbClr val="003366"/>
                </a:solidFill>
              </a:rPr>
              <a:t/>
            </a:r>
            <a:br>
              <a:rPr lang="ru-RU" sz="3600" b="1" dirty="0" smtClean="0">
                <a:solidFill>
                  <a:srgbClr val="003366"/>
                </a:solidFill>
              </a:rPr>
            </a:br>
            <a:r>
              <a:rPr lang="ru-RU" sz="3600" b="1" dirty="0" smtClean="0">
                <a:solidFill>
                  <a:srgbClr val="003366"/>
                </a:solidFill>
              </a:rPr>
              <a:t/>
            </a:r>
            <a:br>
              <a:rPr lang="ru-RU" sz="3600" b="1" dirty="0" smtClean="0">
                <a:solidFill>
                  <a:srgbClr val="003366"/>
                </a:solidFill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143768" y="419982"/>
                <a:ext cx="9649071" cy="696025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4000" i="1" dirty="0" smtClean="0">
                    <a:solidFill>
                      <a:srgbClr val="090C77"/>
                    </a:solidFill>
                    <a:latin typeface="Cambria Math" panose="02040503050406030204" pitchFamily="18" charset="0"/>
                  </a:rPr>
                  <a:t>Следствия из </a:t>
                </a:r>
                <a:r>
                  <a:rPr lang="en-US" sz="4000" i="1" dirty="0" smtClean="0">
                    <a:solidFill>
                      <a:srgbClr val="090C77"/>
                    </a:solidFill>
                    <a:latin typeface="Cambria Math" panose="02040503050406030204" pitchFamily="18" charset="0"/>
                  </a:rPr>
                  <a:t>II </a:t>
                </a:r>
                <a:r>
                  <a:rPr lang="ru-RU" sz="4000" i="1" dirty="0" smtClean="0">
                    <a:solidFill>
                      <a:srgbClr val="090C77"/>
                    </a:solidFill>
                    <a:latin typeface="Cambria Math" panose="02040503050406030204" pitchFamily="18" charset="0"/>
                  </a:rPr>
                  <a:t> закона Ньютона:</a:t>
                </a:r>
              </a:p>
              <a:p>
                <a:pPr marL="0" indent="0" algn="ctr">
                  <a:buNone/>
                </a:pPr>
                <a:endParaRPr lang="ru-RU" sz="4000" i="1" dirty="0" smtClean="0">
                  <a:solidFill>
                    <a:srgbClr val="090C77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6000" i="1" smtClean="0">
                            <a:solidFill>
                              <a:srgbClr val="090C7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6000" b="0" i="1" smtClean="0">
                            <a:solidFill>
                              <a:srgbClr val="090C77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sz="6000" i="1" dirty="0" smtClean="0">
                    <a:solidFill>
                      <a:srgbClr val="090C77"/>
                    </a:solidFill>
                    <a:latin typeface="Cambria Math" panose="02040503050406030204" pitchFamily="18" charset="0"/>
                  </a:rPr>
                  <a:t>= m*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6000" i="1" smtClean="0">
                            <a:solidFill>
                              <a:srgbClr val="090C7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6000" b="0" i="1" smtClean="0">
                            <a:solidFill>
                              <a:srgbClr val="090C77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ru-RU" sz="6000" i="1" dirty="0">
                  <a:solidFill>
                    <a:srgbClr val="090C77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en-US" sz="4000" i="1" dirty="0" smtClean="0">
                  <a:solidFill>
                    <a:srgbClr val="090C77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en-US" sz="4000" i="1" dirty="0">
                  <a:solidFill>
                    <a:srgbClr val="090C77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6000" i="1" dirty="0" smtClean="0">
                    <a:solidFill>
                      <a:srgbClr val="090C77"/>
                    </a:solidFill>
                    <a:latin typeface="Cambria Math" panose="02040503050406030204" pitchFamily="18" charset="0"/>
                  </a:rPr>
                  <a:t>m=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smtClean="0">
                            <a:solidFill>
                              <a:srgbClr val="090C7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sz="6000" i="1" smtClean="0">
                                <a:solidFill>
                                  <a:srgbClr val="090C7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6000" b="0" i="1" smtClean="0">
                                <a:solidFill>
                                  <a:srgbClr val="090C77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num>
                      <m:den>
                        <m:acc>
                          <m:accPr>
                            <m:chr m:val="⃗"/>
                            <m:ctrlPr>
                              <a:rPr lang="en-US" sz="6000" i="1" smtClean="0">
                                <a:solidFill>
                                  <a:srgbClr val="090C7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6000" b="0" i="1" smtClean="0">
                                <a:solidFill>
                                  <a:srgbClr val="090C77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den>
                    </m:f>
                  </m:oMath>
                </a14:m>
                <a:endParaRPr lang="ru-RU" sz="6000" i="1" dirty="0" smtClean="0">
                  <a:solidFill>
                    <a:srgbClr val="090C77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43768" y="419982"/>
                <a:ext cx="9649071" cy="6960255"/>
              </a:xfrm>
              <a:blipFill>
                <a:blip r:embed="rId2"/>
                <a:stretch>
                  <a:fillRect t="-1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452780" y="3603476"/>
                <a:ext cx="1175065" cy="3527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V=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+ a*t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780" y="3603476"/>
                <a:ext cx="1175065" cy="352725"/>
              </a:xfrm>
              <a:prstGeom prst="rect">
                <a:avLst/>
              </a:prstGeom>
              <a:blipFill>
                <a:blip r:embed="rId3"/>
                <a:stretch>
                  <a:fillRect l="-4145" t="-12069" r="-4145" b="-275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Стрелка вправо 5"/>
          <p:cNvSpPr/>
          <p:nvPr/>
        </p:nvSpPr>
        <p:spPr>
          <a:xfrm>
            <a:off x="683885" y="2027862"/>
            <a:ext cx="194421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683885" y="5003973"/>
            <a:ext cx="194421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1236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073" y="419981"/>
            <a:ext cx="7896490" cy="767567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3366"/>
                </a:solidFill>
              </a:rPr>
              <a:t/>
            </a:r>
            <a:br>
              <a:rPr lang="ru-RU" sz="3600" b="1" dirty="0" smtClean="0">
                <a:solidFill>
                  <a:srgbClr val="003366"/>
                </a:solidFill>
              </a:rPr>
            </a:br>
            <a:r>
              <a:rPr lang="ru-RU" sz="3600" b="1" dirty="0">
                <a:solidFill>
                  <a:srgbClr val="003366"/>
                </a:solidFill>
              </a:rPr>
              <a:t/>
            </a:r>
            <a:br>
              <a:rPr lang="ru-RU" sz="3600" b="1" dirty="0">
                <a:solidFill>
                  <a:srgbClr val="003366"/>
                </a:solidFill>
              </a:rPr>
            </a:br>
            <a:r>
              <a:rPr lang="ru-RU" sz="3600" b="1" dirty="0" smtClean="0">
                <a:solidFill>
                  <a:srgbClr val="003366"/>
                </a:solidFill>
              </a:rPr>
              <a:t/>
            </a:r>
            <a:br>
              <a:rPr lang="ru-RU" sz="3600" b="1" dirty="0" smtClean="0">
                <a:solidFill>
                  <a:srgbClr val="003366"/>
                </a:solidFill>
              </a:rPr>
            </a:br>
            <a:r>
              <a:rPr lang="ru-RU" sz="3600" b="1" dirty="0" smtClean="0">
                <a:solidFill>
                  <a:srgbClr val="003366"/>
                </a:solidFill>
              </a:rPr>
              <a:t/>
            </a:r>
            <a:br>
              <a:rPr lang="ru-RU" sz="3600" b="1" dirty="0" smtClean="0">
                <a:solidFill>
                  <a:srgbClr val="003366"/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3768" y="419982"/>
            <a:ext cx="9649071" cy="69602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i="1" dirty="0" smtClean="0">
                <a:solidFill>
                  <a:srgbClr val="002060"/>
                </a:solidFill>
                <a:latin typeface="Cambria Math" panose="02040503050406030204" pitchFamily="18" charset="0"/>
              </a:rPr>
              <a:t>Первоначальное закрепление</a:t>
            </a:r>
          </a:p>
          <a:p>
            <a:pPr marL="0" indent="0" algn="just">
              <a:buNone/>
            </a:pPr>
            <a:r>
              <a:rPr lang="en-US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 </a:t>
            </a:r>
            <a:r>
              <a:rPr lang="ru-RU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Как </a:t>
            </a:r>
            <a:r>
              <a:rPr lang="ru-RU" sz="4000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формулируется </a:t>
            </a:r>
            <a:r>
              <a:rPr lang="en-US" sz="4000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II </a:t>
            </a:r>
            <a:r>
              <a:rPr lang="ru-RU" sz="4000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закон Ньютона</a:t>
            </a:r>
            <a:r>
              <a:rPr lang="ru-RU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?</a:t>
            </a:r>
            <a:endParaRPr lang="en-US" sz="4000" dirty="0" smtClean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buNone/>
            </a:pPr>
            <a:r>
              <a:rPr lang="en-US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 </a:t>
            </a:r>
            <a:r>
              <a:rPr lang="ru-RU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Как вычислить ускорение, зная массу и силу?</a:t>
            </a:r>
          </a:p>
          <a:p>
            <a:pPr marL="0" indent="0" algn="just">
              <a:buNone/>
            </a:pPr>
            <a:r>
              <a:rPr lang="ru-RU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ru-RU" sz="4000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Как вычислить </a:t>
            </a:r>
            <a:r>
              <a:rPr lang="ru-RU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массу из </a:t>
            </a:r>
            <a:r>
              <a:rPr lang="en-US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II </a:t>
            </a:r>
            <a:r>
              <a:rPr lang="ru-RU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второго закона Ньютона?</a:t>
            </a:r>
          </a:p>
          <a:p>
            <a:pPr marL="0" indent="0" algn="just">
              <a:buNone/>
            </a:pPr>
            <a:r>
              <a:rPr lang="ru-RU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ru-RU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 каких системах отсчёта выполняется </a:t>
            </a:r>
            <a:r>
              <a:rPr lang="en-US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II </a:t>
            </a:r>
            <a:r>
              <a:rPr lang="ru-RU" sz="4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закон Ньютона? Приведите примеры.</a:t>
            </a:r>
          </a:p>
          <a:p>
            <a:pPr marL="0" indent="0" algn="just">
              <a:buNone/>
            </a:pPr>
            <a:endParaRPr lang="ru-RU" sz="400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buNone/>
            </a:pPr>
            <a:endParaRPr lang="ru-RU" sz="400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buNone/>
            </a:pPr>
            <a:endParaRPr lang="ru-RU" sz="6000" i="1" dirty="0">
              <a:solidFill>
                <a:srgbClr val="090C77"/>
              </a:solidFill>
              <a:latin typeface="Cambria Math" panose="02040503050406030204" pitchFamily="18" charset="0"/>
            </a:endParaRPr>
          </a:p>
          <a:p>
            <a:pPr marL="0" indent="0" algn="ctr">
              <a:buNone/>
            </a:pPr>
            <a:endParaRPr lang="en-US" sz="4000" i="1" dirty="0" smtClean="0">
              <a:solidFill>
                <a:srgbClr val="090C77"/>
              </a:solidFill>
              <a:latin typeface="Cambria Math" panose="02040503050406030204" pitchFamily="18" charset="0"/>
            </a:endParaRPr>
          </a:p>
          <a:p>
            <a:pPr marL="0" indent="0" algn="ctr">
              <a:buNone/>
            </a:pPr>
            <a:endParaRPr lang="en-US" sz="4000" i="1" dirty="0">
              <a:solidFill>
                <a:srgbClr val="090C77"/>
              </a:solidFill>
              <a:latin typeface="Cambria Math" panose="02040503050406030204" pitchFamily="18" charset="0"/>
            </a:endParaRPr>
          </a:p>
          <a:p>
            <a:pPr marL="0" indent="0" algn="ctr">
              <a:buNone/>
            </a:pPr>
            <a:endParaRPr lang="ru-RU" sz="6000" i="1" dirty="0" smtClean="0">
              <a:solidFill>
                <a:srgbClr val="090C77"/>
              </a:solidFill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63906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31800" y="323453"/>
            <a:ext cx="9289032" cy="712879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 smtClean="0">
                <a:solidFill>
                  <a:srgbClr val="003366"/>
                </a:solidFill>
              </a:rPr>
              <a:t>Задания для групп </a:t>
            </a:r>
            <a:br>
              <a:rPr lang="ru-RU" altLang="ru-RU" sz="2000" b="1" dirty="0" smtClean="0">
                <a:solidFill>
                  <a:srgbClr val="003366"/>
                </a:solidFill>
              </a:rPr>
            </a:br>
            <a:r>
              <a:rPr lang="ru-RU" altLang="ru-RU" sz="2000" b="1" dirty="0" smtClean="0">
                <a:solidFill>
                  <a:srgbClr val="003366"/>
                </a:solidFill>
              </a:rPr>
              <a:t>Привести решение задач</a:t>
            </a:r>
            <a:br>
              <a:rPr lang="ru-RU" altLang="ru-RU" sz="2000" b="1" dirty="0" smtClean="0">
                <a:solidFill>
                  <a:srgbClr val="003366"/>
                </a:solidFill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 группе: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</a:rPr>
              <a:t>а</a:t>
            </a:r>
            <a:r>
              <a:rPr lang="ru-RU" sz="2000" dirty="0">
                <a:solidFill>
                  <a:srgbClr val="002060"/>
                </a:solidFill>
              </a:rPr>
              <a:t>) С каким ускорением движется тело массой 400 г под действием единственной силы в 8 Н;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б</a:t>
            </a:r>
            <a:r>
              <a:rPr lang="ru-RU" sz="2000" dirty="0">
                <a:solidFill>
                  <a:srgbClr val="002060"/>
                </a:solidFill>
              </a:rPr>
              <a:t>) К</a:t>
            </a:r>
            <a:r>
              <a:rPr lang="ru-RU" sz="2000" dirty="0" smtClean="0">
                <a:solidFill>
                  <a:srgbClr val="002060"/>
                </a:solidFill>
              </a:rPr>
              <a:t> неподвижному </a:t>
            </a:r>
            <a:r>
              <a:rPr lang="ru-RU" sz="2000" dirty="0">
                <a:solidFill>
                  <a:srgbClr val="002060"/>
                </a:solidFill>
              </a:rPr>
              <a:t>телу массой 20 кг приложили постоянную силу 6 Н. Какую скорость приобретет тело через 15 </a:t>
            </a:r>
            <a:r>
              <a:rPr lang="ru-RU" sz="2000" dirty="0" smtClean="0">
                <a:solidFill>
                  <a:srgbClr val="002060"/>
                </a:solidFill>
              </a:rPr>
              <a:t>с. 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группе: 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ru-RU" sz="2200" dirty="0" smtClean="0">
                <a:solidFill>
                  <a:srgbClr val="0070C0"/>
                </a:solidFill>
              </a:rPr>
              <a:t>Спустившись </a:t>
            </a:r>
            <a:r>
              <a:rPr lang="ru-RU" sz="2200" dirty="0">
                <a:solidFill>
                  <a:srgbClr val="0070C0"/>
                </a:solidFill>
              </a:rPr>
              <a:t>с горки, санки с мальчиком тормозят с ускорением1,5 м/с</a:t>
            </a:r>
            <a:r>
              <a:rPr lang="ru-RU" sz="2200" baseline="30000" dirty="0">
                <a:solidFill>
                  <a:srgbClr val="0070C0"/>
                </a:solidFill>
              </a:rPr>
              <a:t>2</a:t>
            </a:r>
            <a:r>
              <a:rPr lang="ru-RU" sz="2200" dirty="0">
                <a:solidFill>
                  <a:srgbClr val="0070C0"/>
                </a:solidFill>
              </a:rPr>
              <a:t>. Определить величину тормозящей силы, если общая масса санок и мальчика 40 кг; </a:t>
            </a:r>
            <a:r>
              <a:rPr lang="en-US" sz="2200" dirty="0" smtClean="0">
                <a:solidFill>
                  <a:srgbClr val="0070C0"/>
                </a:solidFill>
              </a:rPr>
              <a:t/>
            </a:r>
            <a:br>
              <a:rPr lang="en-US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б</a:t>
            </a:r>
            <a:r>
              <a:rPr lang="ru-RU" sz="2200" dirty="0">
                <a:solidFill>
                  <a:srgbClr val="0070C0"/>
                </a:solidFill>
              </a:rPr>
              <a:t>) На тело массой 200 г. действует в течении 5 с. сила в 0,1 Н. Какую скорость приобретет тело за это время? </a:t>
            </a:r>
            <a:r>
              <a:rPr lang="en-US" sz="2200" dirty="0" smtClean="0">
                <a:solidFill>
                  <a:srgbClr val="0070C0"/>
                </a:solidFill>
              </a:rPr>
              <a:t/>
            </a:r>
            <a:br>
              <a:rPr lang="en-US" sz="22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7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группе: </a:t>
            </a:r>
            <a:r>
              <a:rPr lang="en-US" sz="27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7030A0"/>
                </a:solidFill>
              </a:rPr>
              <a:t>а) Под действием силы 0,005 Н тело движется с ускорением 0,2 м/с</a:t>
            </a:r>
            <a:r>
              <a:rPr lang="ru-RU" sz="2400" baseline="30000" dirty="0">
                <a:solidFill>
                  <a:srgbClr val="7030A0"/>
                </a:solidFill>
              </a:rPr>
              <a:t>2</a:t>
            </a:r>
            <a:r>
              <a:rPr lang="ru-RU" sz="2400" dirty="0">
                <a:solidFill>
                  <a:srgbClr val="7030A0"/>
                </a:solidFill>
              </a:rPr>
              <a:t>. Определить массу тела; 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б</a:t>
            </a:r>
            <a:r>
              <a:rPr lang="ru-RU" sz="2400" dirty="0">
                <a:solidFill>
                  <a:srgbClr val="7030A0"/>
                </a:solidFill>
              </a:rPr>
              <a:t>) К неподвижному телу массой 20 кг приложили постоянную силу в 60 Н. Какой путь пройдет тело за 12 с. </a:t>
            </a:r>
            <a:r>
              <a:rPr lang="ru-RU" alt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8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037" y="587976"/>
            <a:ext cx="8268699" cy="95961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3366"/>
                </a:solidFill>
              </a:rPr>
              <a:t>Решение задач: 1 группа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5975136" flipV="1">
            <a:off x="2087985" y="6084093"/>
            <a:ext cx="288032" cy="216024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,</a:t>
            </a:r>
            <a:endParaRPr lang="ru-RU" dirty="0"/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233304"/>
              </p:ext>
            </p:extLst>
          </p:nvPr>
        </p:nvGraphicFramePr>
        <p:xfrm>
          <a:off x="1671638" y="1539875"/>
          <a:ext cx="6735762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Шаблон с поддержкой макросов" r:id="rId3" imgW="6735631" imgH="4478738" progId="Word.DocumentMacroEnabled.12">
                  <p:embed/>
                </p:oleObj>
              </mc:Choice>
              <mc:Fallback>
                <p:oleObj name="Шаблон с поддержкой макросов" r:id="rId3" imgW="6735631" imgH="4478738" progId="Word.Documen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1638" y="1539875"/>
                        <a:ext cx="6735762" cy="4478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131943"/>
              </p:ext>
            </p:extLst>
          </p:nvPr>
        </p:nvGraphicFramePr>
        <p:xfrm>
          <a:off x="584200" y="1423988"/>
          <a:ext cx="8612188" cy="5956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Документ" r:id="rId5" imgW="5925852" imgH="4719368" progId="Word.Document.12">
                  <p:embed/>
                </p:oleObj>
              </mc:Choice>
              <mc:Fallback>
                <p:oleObj name="Документ" r:id="rId5" imgW="5925852" imgH="471936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4200" y="1423988"/>
                        <a:ext cx="8612188" cy="5956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15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037" y="587976"/>
            <a:ext cx="8904552" cy="599574"/>
          </a:xfrm>
        </p:spPr>
        <p:txBody>
          <a:bodyPr/>
          <a:lstStyle/>
          <a:p>
            <a:r>
              <a:rPr lang="ru-RU" sz="2800" b="1" dirty="0">
                <a:solidFill>
                  <a:srgbClr val="003366"/>
                </a:solidFill>
              </a:rPr>
              <a:t>Решение задач: </a:t>
            </a:r>
            <a:r>
              <a:rPr lang="ru-RU" sz="2800" b="1" dirty="0" smtClean="0">
                <a:solidFill>
                  <a:srgbClr val="003366"/>
                </a:solidFill>
              </a:rPr>
              <a:t>2 </a:t>
            </a:r>
            <a:r>
              <a:rPr lang="ru-RU" sz="2800" b="1" dirty="0">
                <a:solidFill>
                  <a:srgbClr val="003366"/>
                </a:solidFill>
              </a:rPr>
              <a:t>группа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664937"/>
              </p:ext>
            </p:extLst>
          </p:nvPr>
        </p:nvGraphicFramePr>
        <p:xfrm>
          <a:off x="588037" y="1403573"/>
          <a:ext cx="8124683" cy="597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Документ" r:id="rId3" imgW="5925852" imgH="4163408" progId="Word.Document.12">
                  <p:embed/>
                </p:oleObj>
              </mc:Choice>
              <mc:Fallback>
                <p:oleObj name="Документ" r:id="rId3" imgW="5925852" imgH="41634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8037" y="1403573"/>
                        <a:ext cx="8124683" cy="5976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099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biel z ozdobnikiem">
  <a:themeElements>
    <a:clrScheme name="Default Design 2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318C23"/>
      </a:accent1>
      <a:accent2>
        <a:srgbClr val="3268A6"/>
      </a:accent2>
      <a:accent3>
        <a:srgbClr val="E2FFFF"/>
      </a:accent3>
      <a:accent4>
        <a:srgbClr val="000000"/>
      </a:accent4>
      <a:accent5>
        <a:srgbClr val="ADC5AC"/>
      </a:accent5>
      <a:accent6>
        <a:srgbClr val="2C5E96"/>
      </a:accent6>
      <a:hlink>
        <a:srgbClr val="006E6E"/>
      </a:hlink>
      <a:folHlink>
        <a:srgbClr val="4B468C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318C23"/>
      </a:accent1>
      <a:accent2>
        <a:srgbClr val="3268A6"/>
      </a:accent2>
      <a:accent3>
        <a:srgbClr val="E2FFFF"/>
      </a:accent3>
      <a:accent4>
        <a:srgbClr val="000000"/>
      </a:accent4>
      <a:accent5>
        <a:srgbClr val="ADC5AC"/>
      </a:accent5>
      <a:accent6>
        <a:srgbClr val="2C5E96"/>
      </a:accent6>
      <a:hlink>
        <a:srgbClr val="006E6E"/>
      </a:hlink>
      <a:folHlink>
        <a:srgbClr val="4B468C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2430</TotalTime>
  <Words>142</Words>
  <Application>Microsoft Office PowerPoint</Application>
  <PresentationFormat>Произвольный</PresentationFormat>
  <Paragraphs>49</Paragraphs>
  <Slides>14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Cambria Math</vt:lpstr>
      <vt:lpstr>Times New Roman</vt:lpstr>
      <vt:lpstr>Trebuchet MS</vt:lpstr>
      <vt:lpstr>Wingdings</vt:lpstr>
      <vt:lpstr>Wingdings 3</vt:lpstr>
      <vt:lpstr>biel z ozdobnikiem</vt:lpstr>
      <vt:lpstr>1_Default Design</vt:lpstr>
      <vt:lpstr>Аспект</vt:lpstr>
      <vt:lpstr>Шаблон с поддержкой макросов</vt:lpstr>
      <vt:lpstr>Документ</vt:lpstr>
      <vt:lpstr>II Закон Ньютона </vt:lpstr>
      <vt:lpstr>  Актуализация знаний: 1) Что такое ускорение?; 2) Что такое сила?; 3) Может ли действие силы приводить к изменению ускорения? Приведите примеры.</vt:lpstr>
      <vt:lpstr>Тема урока: II закон Ньютона. Цель урока: формирование представлений о II законе Ньютона. Задачи урока: 1) изучить II закон Ньютона и его следствия; 2) применить полученные знания при решении практических задач; 3) развивать интерес учащихся к предмету; 4) развивать умение высказывать свое мнение; 5) развивать логическое мышление; 6) развивать уверенность учащихся в познавании окружающего мира.</vt:lpstr>
      <vt:lpstr>    </vt:lpstr>
      <vt:lpstr>    </vt:lpstr>
      <vt:lpstr>    </vt:lpstr>
      <vt:lpstr>Задания для групп  Привести решение задач Задание 1 группе:  а) С каким ускорением движется тело массой 400 г под действием единственной силы в 8 Н;  б) К неподвижному телу массой 20 кг приложили постоянную силу 6 Н. Какую скорость приобретет тело через 15 с.  Задание 2 группе:  a) Спустившись с горки, санки с мальчиком тормозят с ускорением1,5 м/с2. Определить величину тормозящей силы, если общая масса санок и мальчика 40 кг;  б) На тело массой 200 г. действует в течении 5 с. сила в 0,1 Н. Какую скорость приобретет тело за это время?  Задание 3 группе:  а) Под действием силы 0,005 Н тело движется с ускорением 0,2 м/с2. Определить массу тела;  б) К неподвижному телу массой 20 кг приложили постоянную силу в 60 Н. Какой путь пройдет тело за 12 с.  </vt:lpstr>
      <vt:lpstr>Решение задач: 1 группа</vt:lpstr>
      <vt:lpstr>Решение задач: 2 группа</vt:lpstr>
      <vt:lpstr>Решение задач: 3 группа</vt:lpstr>
      <vt:lpstr>Задание на повторение: Каждой из трех групп придумать задачи двум другим группам на применение 2 закона Ньютона и его следствий  </vt:lpstr>
      <vt:lpstr>Рефлексия учебной деятельности: 1) Что нового узнали?; 2) Чему научились?; 3) Какие трудности возникли?  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УСКОРЕНИЕ.  РЕШЕНИЕ ЗАДАЧ</dc:title>
  <dc:creator>Анастасия</dc:creator>
  <cp:lastModifiedBy>Алексей Барчук</cp:lastModifiedBy>
  <cp:revision>60</cp:revision>
  <cp:lastPrinted>1601-01-01T00:00:00Z</cp:lastPrinted>
  <dcterms:created xsi:type="dcterms:W3CDTF">2015-09-13T16:26:43Z</dcterms:created>
  <dcterms:modified xsi:type="dcterms:W3CDTF">2025-04-07T15:50:17Z</dcterms:modified>
</cp:coreProperties>
</file>