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92" r:id="rId6"/>
    <p:sldId id="278" r:id="rId7"/>
    <p:sldId id="262" r:id="rId8"/>
    <p:sldId id="263" r:id="rId9"/>
    <p:sldId id="269" r:id="rId10"/>
    <p:sldId id="271" r:id="rId11"/>
    <p:sldId id="272" r:id="rId12"/>
    <p:sldId id="273" r:id="rId13"/>
    <p:sldId id="275" r:id="rId14"/>
    <p:sldId id="276" r:id="rId15"/>
    <p:sldId id="282" r:id="rId16"/>
  </p:sldIdLst>
  <p:sldSz cx="9144000" cy="6858000" type="screen4x3"/>
  <p:notesSz cx="9872663" cy="67421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9900"/>
    <a:srgbClr val="033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33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7301" cy="3371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3037" y="0"/>
            <a:ext cx="4277301" cy="3371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A07B1B-3D14-4867-8BC3-FEF0CE217739}" type="datetimeFigureOut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03869"/>
            <a:ext cx="4277301" cy="3371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3037" y="6403869"/>
            <a:ext cx="4277301" cy="3371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8A4624-1EBF-40C9-8558-D959A6B4D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48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7301" cy="3371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3037" y="0"/>
            <a:ext cx="4277301" cy="3371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444F2B-B419-4BF7-8BE5-ADEB7FA6C187}" type="datetimeFigureOut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3437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965" y="3202477"/>
            <a:ext cx="7896734" cy="303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03869"/>
            <a:ext cx="4277301" cy="3371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3037" y="6403869"/>
            <a:ext cx="4277301" cy="3371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C48D58-4598-4960-A530-8ABC1143FF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25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4A1FF2-4E29-4407-B005-F82B0CD1B0B7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B9122-48BC-40BC-A55A-E455EB8708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52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4BF41-0FEA-4D87-9C8C-9B5E6A8B2BAD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59467-A98B-4A73-95E2-0E287B9893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97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1E5BF4-AA2E-41D5-B2FB-1CB7B65D5AC3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0B3F3-8AB4-4738-81A9-378AE12293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74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58AF72-4570-45B7-BC07-2DDDEA187155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9D0D5-116E-4905-BBD7-1F8399E420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286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3803F3-9D90-496F-8BF3-4A345FC2DA6E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6A818-E5D0-4047-998D-3A93E0D91F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80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AE156-0A4B-48D0-A8ED-269765A2FC5B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A96BE-6F98-4096-803B-50E4A3DA22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3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AD10D-3A04-483E-B822-AE359A44C435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BCE04-B9D5-47C7-B27C-D3648BD17F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77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111806-9712-4D58-944C-7A372AA82B6B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8C3D5-9822-4E5B-A09B-EBC3A50EBB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57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2DD5B5-8F4A-4D3D-B96E-B9D7B3895CB5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63FFD-EFE6-40EE-AEFB-340584FCEC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96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18439C-1649-4DBE-A961-9EB685E3C409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B5C3D-4850-4CED-A8FA-0FBC6EC47A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08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5DC2AB-5EF3-4078-A512-25D703024BD8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35330-A5ED-469E-9CC7-7787363E45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45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2B4FB8-A3AD-43F0-B17B-2ACC93231AC3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775A32-A87E-4CE3-903C-DBEDFA14E1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643813" cy="18938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033DBF"/>
                </a:solidFill>
                <a:latin typeface="Bookman Old Style" pitchFamily="18" charset="0"/>
                <a:cs typeface="Arial" pitchFamily="34" charset="0"/>
              </a:rPr>
              <a:t>Центральные углы и углы, вписанные в окружность</a:t>
            </a:r>
            <a:endParaRPr lang="ru-RU" sz="5400" dirty="0">
              <a:solidFill>
                <a:srgbClr val="033DBF"/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8196" name="Рисунок 3" descr="ri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429000"/>
            <a:ext cx="3868341" cy="265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571500" y="285750"/>
            <a:ext cx="7929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33DBF"/>
                </a:solidFill>
                <a:cs typeface="Arial" charset="0"/>
              </a:rPr>
              <a:t>Найдите </a:t>
            </a:r>
            <a:r>
              <a:rPr lang="ru-RU" sz="3200" b="1" i="1">
                <a:solidFill>
                  <a:srgbClr val="033DBF"/>
                </a:solidFill>
                <a:cs typeface="Arial" charset="0"/>
              </a:rPr>
              <a:t>Х</a:t>
            </a:r>
            <a:endParaRPr lang="ru-RU" sz="3200" i="1">
              <a:solidFill>
                <a:srgbClr val="033DBF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28813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>
            <a:endCxn id="12" idx="2"/>
          </p:cNvCxnSpPr>
          <p:nvPr/>
        </p:nvCxnSpPr>
        <p:spPr>
          <a:xfrm rot="5400000" flipH="1" flipV="1">
            <a:off x="3255963" y="3344862"/>
            <a:ext cx="3900488" cy="2125663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2071688" y="4857750"/>
            <a:ext cx="2071687" cy="1500188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 rot="12783889">
            <a:off x="3489325" y="5354638"/>
            <a:ext cx="1152525" cy="1268412"/>
          </a:xfrm>
          <a:prstGeom prst="arc">
            <a:avLst>
              <a:gd name="adj1" fmla="val 20367263"/>
              <a:gd name="adj2" fmla="val 6528928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31" name="TextBox 16"/>
          <p:cNvSpPr txBox="1">
            <a:spLocks noChangeArrowheads="1"/>
          </p:cNvSpPr>
          <p:nvPr/>
        </p:nvSpPr>
        <p:spPr bwMode="auto">
          <a:xfrm>
            <a:off x="2000250" y="5715000"/>
            <a:ext cx="1214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60</a:t>
            </a:r>
            <a:r>
              <a:rPr lang="ru-RU" sz="4000" b="1">
                <a:sym typeface="Symbol" pitchFamily="18" charset="2"/>
              </a:rPr>
              <a:t></a:t>
            </a:r>
            <a:endParaRPr lang="ru-RU" sz="4000" b="1"/>
          </a:p>
        </p:txBody>
      </p:sp>
      <p:sp>
        <p:nvSpPr>
          <p:cNvPr id="26632" name="Прямоугольник 18"/>
          <p:cNvSpPr>
            <a:spLocks noChangeArrowheads="1"/>
          </p:cNvSpPr>
          <p:nvPr/>
        </p:nvSpPr>
        <p:spPr bwMode="auto">
          <a:xfrm>
            <a:off x="6643688" y="4214813"/>
            <a:ext cx="1246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100</a:t>
            </a:r>
            <a:r>
              <a:rPr lang="ru-RU" sz="4000" b="1">
                <a:sym typeface="Symbol" pitchFamily="18" charset="2"/>
              </a:rPr>
              <a:t></a:t>
            </a:r>
            <a:endParaRPr lang="ru-RU" sz="4000" b="1"/>
          </a:p>
        </p:txBody>
      </p:sp>
      <p:sp>
        <p:nvSpPr>
          <p:cNvPr id="26633" name="TextBox 19"/>
          <p:cNvSpPr txBox="1">
            <a:spLocks noChangeArrowheads="1"/>
          </p:cNvSpPr>
          <p:nvPr/>
        </p:nvSpPr>
        <p:spPr bwMode="auto">
          <a:xfrm>
            <a:off x="3714750" y="4714875"/>
            <a:ext cx="714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/>
              <a:t>x</a:t>
            </a:r>
            <a:endParaRPr lang="ru-RU" sz="4000" b="1" i="1"/>
          </a:p>
        </p:txBody>
      </p:sp>
      <p:sp>
        <p:nvSpPr>
          <p:cNvPr id="26634" name="TextBox 20"/>
          <p:cNvSpPr txBox="1">
            <a:spLocks noChangeArrowheads="1"/>
          </p:cNvSpPr>
          <p:nvPr/>
        </p:nvSpPr>
        <p:spPr bwMode="auto">
          <a:xfrm>
            <a:off x="642938" y="1714500"/>
            <a:ext cx="1500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smtClean="0"/>
              <a:t>№</a:t>
            </a:r>
            <a:r>
              <a:rPr lang="ru-RU" sz="4000" b="1" dirty="0" smtClean="0"/>
              <a:t>5</a:t>
            </a:r>
            <a:endParaRPr lang="ru-RU" sz="4000" b="1" dirty="0"/>
          </a:p>
        </p:txBody>
      </p:sp>
      <p:sp>
        <p:nvSpPr>
          <p:cNvPr id="12" name="Дуга 11"/>
          <p:cNvSpPr/>
          <p:nvPr/>
        </p:nvSpPr>
        <p:spPr>
          <a:xfrm rot="12223358">
            <a:off x="1924050" y="1471613"/>
            <a:ext cx="4795838" cy="4887912"/>
          </a:xfrm>
          <a:prstGeom prst="arc">
            <a:avLst>
              <a:gd name="adj1" fmla="val 18714186"/>
              <a:gd name="adj2" fmla="val 7165922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Дуга 12"/>
          <p:cNvSpPr/>
          <p:nvPr/>
        </p:nvSpPr>
        <p:spPr>
          <a:xfrm rot="2740725">
            <a:off x="1967706" y="1050132"/>
            <a:ext cx="5148263" cy="5391150"/>
          </a:xfrm>
          <a:prstGeom prst="arc">
            <a:avLst>
              <a:gd name="adj1" fmla="val 3132318"/>
              <a:gd name="adj2" fmla="val 6558147"/>
            </a:avLst>
          </a:prstGeom>
          <a:ln w="762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333375"/>
            <a:ext cx="7929562" cy="6667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b="1" cap="none" smtClean="0">
                <a:solidFill>
                  <a:srgbClr val="033DBF"/>
                </a:solidFill>
                <a:latin typeface="Arial" charset="0"/>
                <a:cs typeface="Arial" charset="0"/>
              </a:rPr>
              <a:t>Найдите </a:t>
            </a:r>
            <a:r>
              <a:rPr lang="ru-RU" sz="3200" b="1" i="1" cap="none" smtClean="0">
                <a:solidFill>
                  <a:srgbClr val="033DBF"/>
                </a:solidFill>
                <a:latin typeface="Arial" charset="0"/>
                <a:cs typeface="Arial" charset="0"/>
              </a:rPr>
              <a:t>Х</a:t>
            </a:r>
            <a:endParaRPr lang="ru-RU" sz="3200" i="1" cap="none" smtClean="0"/>
          </a:p>
        </p:txBody>
      </p:sp>
      <p:sp>
        <p:nvSpPr>
          <p:cNvPr id="4" name="Овал 3"/>
          <p:cNvSpPr/>
          <p:nvPr/>
        </p:nvSpPr>
        <p:spPr>
          <a:xfrm>
            <a:off x="1928813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>
            <a:endCxn id="4" idx="4"/>
          </p:cNvCxnSpPr>
          <p:nvPr/>
        </p:nvCxnSpPr>
        <p:spPr>
          <a:xfrm>
            <a:off x="2000250" y="4573588"/>
            <a:ext cx="2357438" cy="1784350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000250" y="3286125"/>
            <a:ext cx="4714875" cy="1285875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286250" y="38576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5" name="Прямоугольник 18"/>
          <p:cNvSpPr>
            <a:spLocks noChangeArrowheads="1"/>
          </p:cNvSpPr>
          <p:nvPr/>
        </p:nvSpPr>
        <p:spPr bwMode="auto">
          <a:xfrm>
            <a:off x="4071938" y="3286125"/>
            <a:ext cx="58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О</a:t>
            </a:r>
          </a:p>
        </p:txBody>
      </p:sp>
      <p:sp>
        <p:nvSpPr>
          <p:cNvPr id="27656" name="Прямоугольник 19"/>
          <p:cNvSpPr>
            <a:spLocks noChangeArrowheads="1"/>
          </p:cNvSpPr>
          <p:nvPr/>
        </p:nvSpPr>
        <p:spPr bwMode="auto">
          <a:xfrm>
            <a:off x="1857375" y="5572125"/>
            <a:ext cx="960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80</a:t>
            </a:r>
            <a:r>
              <a:rPr lang="ru-RU" sz="4000" b="1">
                <a:sym typeface="Symbol" pitchFamily="18" charset="2"/>
              </a:rPr>
              <a:t></a:t>
            </a:r>
            <a:endParaRPr lang="ru-RU" sz="4000" b="1"/>
          </a:p>
        </p:txBody>
      </p:sp>
      <p:sp>
        <p:nvSpPr>
          <p:cNvPr id="21" name="Дуга 20"/>
          <p:cNvSpPr/>
          <p:nvPr/>
        </p:nvSpPr>
        <p:spPr>
          <a:xfrm rot="20182270">
            <a:off x="2278063" y="4035425"/>
            <a:ext cx="1150937" cy="1268413"/>
          </a:xfrm>
          <a:prstGeom prst="arc">
            <a:avLst>
              <a:gd name="adj1" fmla="val 20127848"/>
              <a:gd name="adj2" fmla="val 6528928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8" name="TextBox 21"/>
          <p:cNvSpPr txBox="1">
            <a:spLocks noChangeArrowheads="1"/>
          </p:cNvSpPr>
          <p:nvPr/>
        </p:nvSpPr>
        <p:spPr bwMode="auto">
          <a:xfrm>
            <a:off x="3429000" y="4429125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ym typeface="Symbol" pitchFamily="18" charset="2"/>
              </a:rPr>
              <a:t>Х</a:t>
            </a:r>
            <a:endParaRPr lang="ru-RU" sz="4000" b="1" i="1"/>
          </a:p>
        </p:txBody>
      </p:sp>
      <p:sp>
        <p:nvSpPr>
          <p:cNvPr id="27659" name="TextBox 22"/>
          <p:cNvSpPr txBox="1">
            <a:spLocks noChangeArrowheads="1"/>
          </p:cNvSpPr>
          <p:nvPr/>
        </p:nvSpPr>
        <p:spPr bwMode="auto">
          <a:xfrm>
            <a:off x="714375" y="1571625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smtClean="0"/>
              <a:t>№</a:t>
            </a:r>
            <a:r>
              <a:rPr lang="ru-RU" sz="4000" b="1" dirty="0"/>
              <a:t>6</a:t>
            </a:r>
            <a:endParaRPr lang="ru-RU" sz="4000" b="1" dirty="0"/>
          </a:p>
        </p:txBody>
      </p:sp>
      <p:sp>
        <p:nvSpPr>
          <p:cNvPr id="13" name="Дуга 12"/>
          <p:cNvSpPr/>
          <p:nvPr/>
        </p:nvSpPr>
        <p:spPr>
          <a:xfrm rot="20111888">
            <a:off x="1900238" y="1435100"/>
            <a:ext cx="4859337" cy="4932363"/>
          </a:xfrm>
          <a:prstGeom prst="arc">
            <a:avLst>
              <a:gd name="adj1" fmla="val 636845"/>
              <a:gd name="adj2" fmla="val 6893162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Дуга 14"/>
          <p:cNvSpPr/>
          <p:nvPr/>
        </p:nvSpPr>
        <p:spPr>
          <a:xfrm rot="2740725">
            <a:off x="1967706" y="1050132"/>
            <a:ext cx="5148263" cy="5391150"/>
          </a:xfrm>
          <a:prstGeom prst="arc">
            <a:avLst>
              <a:gd name="adj1" fmla="val 2902360"/>
              <a:gd name="adj2" fmla="val 6974068"/>
            </a:avLst>
          </a:prstGeom>
          <a:ln w="762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2"/>
          <p:cNvSpPr txBox="1">
            <a:spLocks noChangeArrowheads="1"/>
          </p:cNvSpPr>
          <p:nvPr/>
        </p:nvSpPr>
        <p:spPr bwMode="auto">
          <a:xfrm>
            <a:off x="395288" y="404813"/>
            <a:ext cx="8143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33DBF"/>
                </a:solidFill>
                <a:cs typeface="Arial" charset="0"/>
              </a:rPr>
              <a:t>Найдите </a:t>
            </a:r>
            <a:r>
              <a:rPr lang="ru-RU" sz="3200" b="1" i="1">
                <a:solidFill>
                  <a:srgbClr val="033DBF"/>
                </a:solidFill>
                <a:cs typeface="Arial" charset="0"/>
              </a:rPr>
              <a:t>Х</a:t>
            </a:r>
            <a:endParaRPr lang="ru-RU" sz="3200" i="1">
              <a:solidFill>
                <a:srgbClr val="033DBF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28813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>
            <a:endCxn id="4" idx="4"/>
          </p:cNvCxnSpPr>
          <p:nvPr/>
        </p:nvCxnSpPr>
        <p:spPr>
          <a:xfrm rot="16200000" flipH="1">
            <a:off x="1500188" y="3500437"/>
            <a:ext cx="3500438" cy="2214563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3719512" y="3495676"/>
            <a:ext cx="3490913" cy="2214562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3311368">
            <a:off x="3795713" y="5100638"/>
            <a:ext cx="1195387" cy="1227137"/>
          </a:xfrm>
          <a:prstGeom prst="arc">
            <a:avLst>
              <a:gd name="adj1" fmla="val 20461973"/>
              <a:gd name="adj2" fmla="val 6528928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9" name="TextBox 14"/>
          <p:cNvSpPr txBox="1">
            <a:spLocks noChangeArrowheads="1"/>
          </p:cNvSpPr>
          <p:nvPr/>
        </p:nvSpPr>
        <p:spPr bwMode="auto">
          <a:xfrm>
            <a:off x="4143375" y="4357688"/>
            <a:ext cx="8572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>
                <a:sym typeface="Symbol" pitchFamily="18" charset="2"/>
              </a:rPr>
              <a:t>Х</a:t>
            </a:r>
            <a:endParaRPr lang="ru-RU" sz="4400" b="1" i="1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2214563" y="5145088"/>
            <a:ext cx="214312" cy="2127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4000500" y="1500188"/>
            <a:ext cx="357187" cy="7143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357938" y="5000625"/>
            <a:ext cx="285750" cy="14287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3" name="TextBox 26"/>
          <p:cNvSpPr txBox="1">
            <a:spLocks noChangeArrowheads="1"/>
          </p:cNvSpPr>
          <p:nvPr/>
        </p:nvSpPr>
        <p:spPr bwMode="auto">
          <a:xfrm>
            <a:off x="428625" y="1500188"/>
            <a:ext cx="1357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smtClean="0"/>
              <a:t>№</a:t>
            </a:r>
            <a:r>
              <a:rPr lang="ru-RU" sz="4000" b="1" dirty="0"/>
              <a:t>7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2"/>
          <p:cNvSpPr>
            <a:spLocks noChangeArrowheads="1"/>
          </p:cNvSpPr>
          <p:nvPr/>
        </p:nvSpPr>
        <p:spPr bwMode="auto">
          <a:xfrm>
            <a:off x="0" y="333375"/>
            <a:ext cx="8429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33DBF"/>
                </a:solidFill>
                <a:cs typeface="Arial" charset="0"/>
              </a:rPr>
              <a:t>Найдите </a:t>
            </a:r>
            <a:r>
              <a:rPr lang="ru-RU" sz="3200" b="1" i="1">
                <a:solidFill>
                  <a:srgbClr val="033DBF"/>
                </a:solidFill>
                <a:cs typeface="Arial" charset="0"/>
              </a:rPr>
              <a:t>Х</a:t>
            </a:r>
            <a:endParaRPr lang="ru-RU" sz="3200" i="1">
              <a:solidFill>
                <a:srgbClr val="033DBF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28813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>
            <a:endCxn id="4" idx="0"/>
          </p:cNvCxnSpPr>
          <p:nvPr/>
        </p:nvCxnSpPr>
        <p:spPr>
          <a:xfrm rot="5400000" flipH="1" flipV="1">
            <a:off x="1464469" y="2393157"/>
            <a:ext cx="3786187" cy="2000250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357438" y="2571750"/>
            <a:ext cx="4000500" cy="2714625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4286250" y="38576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9" name="Прямая соединительная линия 18"/>
          <p:cNvCxnSpPr>
            <a:endCxn id="4" idx="0"/>
          </p:cNvCxnSpPr>
          <p:nvPr/>
        </p:nvCxnSpPr>
        <p:spPr>
          <a:xfrm rot="10800000">
            <a:off x="4357688" y="1500188"/>
            <a:ext cx="2000250" cy="1071562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2710121">
            <a:off x="4148138" y="1231900"/>
            <a:ext cx="855662" cy="973138"/>
          </a:xfrm>
          <a:prstGeom prst="arc">
            <a:avLst>
              <a:gd name="adj1" fmla="val 20127848"/>
              <a:gd name="adj2" fmla="val 6528928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9" name="TextBox 22"/>
          <p:cNvSpPr txBox="1">
            <a:spLocks noChangeArrowheads="1"/>
          </p:cNvSpPr>
          <p:nvPr/>
        </p:nvSpPr>
        <p:spPr bwMode="auto">
          <a:xfrm>
            <a:off x="4214813" y="3929063"/>
            <a:ext cx="857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О</a:t>
            </a:r>
          </a:p>
        </p:txBody>
      </p:sp>
      <p:sp>
        <p:nvSpPr>
          <p:cNvPr id="30730" name="TextBox 23"/>
          <p:cNvSpPr txBox="1">
            <a:spLocks noChangeArrowheads="1"/>
          </p:cNvSpPr>
          <p:nvPr/>
        </p:nvSpPr>
        <p:spPr bwMode="auto">
          <a:xfrm>
            <a:off x="4143375" y="2143125"/>
            <a:ext cx="642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ym typeface="Symbol" pitchFamily="18" charset="2"/>
              </a:rPr>
              <a:t>Х</a:t>
            </a:r>
            <a:endParaRPr lang="ru-RU" sz="4000" b="1" i="1"/>
          </a:p>
        </p:txBody>
      </p:sp>
      <p:sp>
        <p:nvSpPr>
          <p:cNvPr id="30731" name="TextBox 24"/>
          <p:cNvSpPr txBox="1">
            <a:spLocks noChangeArrowheads="1"/>
          </p:cNvSpPr>
          <p:nvPr/>
        </p:nvSpPr>
        <p:spPr bwMode="auto">
          <a:xfrm>
            <a:off x="428625" y="1500188"/>
            <a:ext cx="1643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smtClean="0"/>
              <a:t>№</a:t>
            </a:r>
            <a:r>
              <a:rPr lang="ru-RU" sz="4000" b="1" dirty="0"/>
              <a:t>8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2"/>
          <p:cNvSpPr>
            <a:spLocks noChangeArrowheads="1"/>
          </p:cNvSpPr>
          <p:nvPr/>
        </p:nvSpPr>
        <p:spPr bwMode="auto">
          <a:xfrm>
            <a:off x="285750" y="285750"/>
            <a:ext cx="8143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33DBF"/>
                </a:solidFill>
                <a:cs typeface="Arial" charset="0"/>
              </a:rPr>
              <a:t>Найдите </a:t>
            </a:r>
            <a:r>
              <a:rPr lang="ru-RU" sz="3200" b="1" i="1">
                <a:solidFill>
                  <a:srgbClr val="033DBF"/>
                </a:solidFill>
                <a:cs typeface="Arial" charset="0"/>
              </a:rPr>
              <a:t>Х</a:t>
            </a:r>
            <a:endParaRPr lang="ru-RU" sz="3200" i="1">
              <a:solidFill>
                <a:srgbClr val="033DBF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28813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1250157" y="3679031"/>
            <a:ext cx="4357688" cy="1000125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2928938" y="2000250"/>
            <a:ext cx="3714750" cy="2714625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4286250" y="38576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751" name="Прямоугольник 11"/>
          <p:cNvSpPr>
            <a:spLocks noChangeArrowheads="1"/>
          </p:cNvSpPr>
          <p:nvPr/>
        </p:nvSpPr>
        <p:spPr bwMode="auto">
          <a:xfrm>
            <a:off x="4357688" y="4000500"/>
            <a:ext cx="58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О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3929063" y="5929313"/>
            <a:ext cx="1785937" cy="357187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572125" y="4857750"/>
            <a:ext cx="1214438" cy="928688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Дуга 28"/>
          <p:cNvSpPr/>
          <p:nvPr/>
        </p:nvSpPr>
        <p:spPr>
          <a:xfrm rot="11858912">
            <a:off x="5029200" y="5357813"/>
            <a:ext cx="1109663" cy="1050925"/>
          </a:xfrm>
          <a:prstGeom prst="arc">
            <a:avLst>
              <a:gd name="adj1" fmla="val 19416430"/>
              <a:gd name="adj2" fmla="val 7352605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Дуга 29"/>
          <p:cNvSpPr/>
          <p:nvPr/>
        </p:nvSpPr>
        <p:spPr>
          <a:xfrm rot="10426638">
            <a:off x="2497138" y="1335088"/>
            <a:ext cx="973137" cy="1306512"/>
          </a:xfrm>
          <a:prstGeom prst="arc">
            <a:avLst>
              <a:gd name="adj1" fmla="val 13737445"/>
              <a:gd name="adj2" fmla="val 16166745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Дуга 30"/>
          <p:cNvSpPr/>
          <p:nvPr/>
        </p:nvSpPr>
        <p:spPr>
          <a:xfrm rot="10426638">
            <a:off x="2649538" y="1487488"/>
            <a:ext cx="973137" cy="1306512"/>
          </a:xfrm>
          <a:prstGeom prst="arc">
            <a:avLst>
              <a:gd name="adj1" fmla="val 13184147"/>
              <a:gd name="adj2" fmla="val 16789991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57" name="TextBox 31"/>
          <p:cNvSpPr txBox="1">
            <a:spLocks noChangeArrowheads="1"/>
          </p:cNvSpPr>
          <p:nvPr/>
        </p:nvSpPr>
        <p:spPr bwMode="auto">
          <a:xfrm>
            <a:off x="3214688" y="2714625"/>
            <a:ext cx="114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40</a:t>
            </a:r>
            <a:r>
              <a:rPr lang="ru-RU" sz="4000" b="1">
                <a:sym typeface="Symbol" pitchFamily="18" charset="2"/>
              </a:rPr>
              <a:t></a:t>
            </a:r>
            <a:endParaRPr lang="ru-RU" sz="4000" b="1"/>
          </a:p>
        </p:txBody>
      </p:sp>
      <p:sp>
        <p:nvSpPr>
          <p:cNvPr id="31758" name="TextBox 33"/>
          <p:cNvSpPr txBox="1">
            <a:spLocks noChangeArrowheads="1"/>
          </p:cNvSpPr>
          <p:nvPr/>
        </p:nvSpPr>
        <p:spPr bwMode="auto">
          <a:xfrm>
            <a:off x="4714875" y="4929188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ym typeface="Symbol" pitchFamily="18" charset="2"/>
              </a:rPr>
              <a:t>Х</a:t>
            </a:r>
            <a:endParaRPr lang="ru-RU" sz="4000" b="1" i="1"/>
          </a:p>
        </p:txBody>
      </p:sp>
      <p:sp>
        <p:nvSpPr>
          <p:cNvPr id="31759" name="TextBox 34"/>
          <p:cNvSpPr txBox="1">
            <a:spLocks noChangeArrowheads="1"/>
          </p:cNvSpPr>
          <p:nvPr/>
        </p:nvSpPr>
        <p:spPr bwMode="auto">
          <a:xfrm>
            <a:off x="2428875" y="1357313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В</a:t>
            </a:r>
          </a:p>
        </p:txBody>
      </p:sp>
      <p:sp>
        <p:nvSpPr>
          <p:cNvPr id="31760" name="TextBox 35"/>
          <p:cNvSpPr txBox="1">
            <a:spLocks noChangeArrowheads="1"/>
          </p:cNvSpPr>
          <p:nvPr/>
        </p:nvSpPr>
        <p:spPr bwMode="auto">
          <a:xfrm>
            <a:off x="3500438" y="6211888"/>
            <a:ext cx="642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А</a:t>
            </a:r>
          </a:p>
        </p:txBody>
      </p:sp>
      <p:sp>
        <p:nvSpPr>
          <p:cNvPr id="31761" name="TextBox 36"/>
          <p:cNvSpPr txBox="1">
            <a:spLocks noChangeArrowheads="1"/>
          </p:cNvSpPr>
          <p:nvPr/>
        </p:nvSpPr>
        <p:spPr bwMode="auto">
          <a:xfrm>
            <a:off x="6643688" y="4500563"/>
            <a:ext cx="642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С</a:t>
            </a:r>
          </a:p>
        </p:txBody>
      </p:sp>
      <p:sp>
        <p:nvSpPr>
          <p:cNvPr id="31762" name="TextBox 37"/>
          <p:cNvSpPr txBox="1">
            <a:spLocks noChangeArrowheads="1"/>
          </p:cNvSpPr>
          <p:nvPr/>
        </p:nvSpPr>
        <p:spPr bwMode="auto">
          <a:xfrm>
            <a:off x="5643563" y="5857875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/>
              <a:t>D</a:t>
            </a:r>
            <a:endParaRPr lang="ru-RU" sz="4000" b="1"/>
          </a:p>
        </p:txBody>
      </p:sp>
      <p:sp>
        <p:nvSpPr>
          <p:cNvPr id="31763" name="TextBox 38"/>
          <p:cNvSpPr txBox="1">
            <a:spLocks noChangeArrowheads="1"/>
          </p:cNvSpPr>
          <p:nvPr/>
        </p:nvSpPr>
        <p:spPr bwMode="auto">
          <a:xfrm>
            <a:off x="500063" y="1500188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smtClean="0"/>
              <a:t>№</a:t>
            </a:r>
            <a:r>
              <a:rPr lang="ru-RU" sz="4000" b="1" dirty="0"/>
              <a:t>9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 bwMode="auto">
          <a:xfrm>
            <a:off x="323850" y="476250"/>
            <a:ext cx="8186738" cy="5238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sz="3200" b="1" cap="none" smtClean="0">
                <a:solidFill>
                  <a:srgbClr val="033DBF"/>
                </a:solidFill>
                <a:latin typeface="Arial" charset="0"/>
                <a:cs typeface="Arial" charset="0"/>
              </a:rPr>
              <a:t>Найдите </a:t>
            </a:r>
            <a:r>
              <a:rPr lang="ru-RU" sz="3200" b="1" i="1" cap="none" smtClean="0">
                <a:solidFill>
                  <a:srgbClr val="033DBF"/>
                </a:solidFill>
                <a:latin typeface="Arial" charset="0"/>
                <a:cs typeface="Arial" charset="0"/>
              </a:rPr>
              <a:t>Х</a:t>
            </a:r>
            <a:endParaRPr lang="ru-RU" sz="3200" i="1" cap="none" smtClean="0"/>
          </a:p>
        </p:txBody>
      </p:sp>
      <p:sp>
        <p:nvSpPr>
          <p:cNvPr id="3" name="Овал 2"/>
          <p:cNvSpPr/>
          <p:nvPr/>
        </p:nvSpPr>
        <p:spPr>
          <a:xfrm>
            <a:off x="1928813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 flipH="1" flipV="1">
            <a:off x="4107656" y="2250282"/>
            <a:ext cx="1928813" cy="1428750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143125" y="3000375"/>
            <a:ext cx="2214563" cy="928688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4286250" y="38576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775" name="Прямоугольник 9"/>
          <p:cNvSpPr>
            <a:spLocks noChangeArrowheads="1"/>
          </p:cNvSpPr>
          <p:nvPr/>
        </p:nvSpPr>
        <p:spPr bwMode="auto">
          <a:xfrm>
            <a:off x="4286250" y="3929063"/>
            <a:ext cx="58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О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2143125" y="1571625"/>
            <a:ext cx="1785938" cy="1428750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29063" y="1571625"/>
            <a:ext cx="1857375" cy="428625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 rot="1969711">
            <a:off x="3525838" y="1304925"/>
            <a:ext cx="858837" cy="874713"/>
          </a:xfrm>
          <a:prstGeom prst="arc">
            <a:avLst>
              <a:gd name="adj1" fmla="val 19416430"/>
              <a:gd name="adj2" fmla="val 7352605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Дуга 26"/>
          <p:cNvSpPr/>
          <p:nvPr/>
        </p:nvSpPr>
        <p:spPr>
          <a:xfrm rot="1183953">
            <a:off x="3835400" y="3697288"/>
            <a:ext cx="973138" cy="1306512"/>
          </a:xfrm>
          <a:prstGeom prst="arc">
            <a:avLst>
              <a:gd name="adj1" fmla="val 13737445"/>
              <a:gd name="adj2" fmla="val 16166745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Дуга 27"/>
          <p:cNvSpPr/>
          <p:nvPr/>
        </p:nvSpPr>
        <p:spPr>
          <a:xfrm rot="1183953">
            <a:off x="3833813" y="3543300"/>
            <a:ext cx="892175" cy="1258888"/>
          </a:xfrm>
          <a:prstGeom prst="arc">
            <a:avLst>
              <a:gd name="adj1" fmla="val 12870050"/>
              <a:gd name="adj2" fmla="val 16890386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81" name="TextBox 28"/>
          <p:cNvSpPr txBox="1">
            <a:spLocks noChangeArrowheads="1"/>
          </p:cNvSpPr>
          <p:nvPr/>
        </p:nvSpPr>
        <p:spPr bwMode="auto">
          <a:xfrm>
            <a:off x="3714750" y="2928938"/>
            <a:ext cx="1214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110</a:t>
            </a:r>
            <a:r>
              <a:rPr lang="ru-RU" sz="4000" b="1">
                <a:sym typeface="Symbol" pitchFamily="18" charset="2"/>
              </a:rPr>
              <a:t></a:t>
            </a:r>
            <a:endParaRPr lang="ru-RU" sz="4000" b="1"/>
          </a:p>
        </p:txBody>
      </p:sp>
      <p:sp>
        <p:nvSpPr>
          <p:cNvPr id="32782" name="TextBox 29"/>
          <p:cNvSpPr txBox="1">
            <a:spLocks noChangeArrowheads="1"/>
          </p:cNvSpPr>
          <p:nvPr/>
        </p:nvSpPr>
        <p:spPr bwMode="auto">
          <a:xfrm>
            <a:off x="4071938" y="2000250"/>
            <a:ext cx="642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ym typeface="Symbol" pitchFamily="18" charset="2"/>
              </a:rPr>
              <a:t>Х</a:t>
            </a:r>
            <a:endParaRPr lang="ru-RU" sz="4000" b="1" i="1"/>
          </a:p>
        </p:txBody>
      </p:sp>
      <p:sp>
        <p:nvSpPr>
          <p:cNvPr id="32783" name="TextBox 30"/>
          <p:cNvSpPr txBox="1">
            <a:spLocks noChangeArrowheads="1"/>
          </p:cNvSpPr>
          <p:nvPr/>
        </p:nvSpPr>
        <p:spPr bwMode="auto">
          <a:xfrm>
            <a:off x="1500188" y="2571750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А</a:t>
            </a:r>
          </a:p>
        </p:txBody>
      </p:sp>
      <p:sp>
        <p:nvSpPr>
          <p:cNvPr id="32784" name="TextBox 31"/>
          <p:cNvSpPr txBox="1">
            <a:spLocks noChangeArrowheads="1"/>
          </p:cNvSpPr>
          <p:nvPr/>
        </p:nvSpPr>
        <p:spPr bwMode="auto">
          <a:xfrm>
            <a:off x="5857875" y="1500188"/>
            <a:ext cx="1214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С</a:t>
            </a:r>
          </a:p>
        </p:txBody>
      </p:sp>
      <p:sp>
        <p:nvSpPr>
          <p:cNvPr id="32785" name="TextBox 32"/>
          <p:cNvSpPr txBox="1">
            <a:spLocks noChangeArrowheads="1"/>
          </p:cNvSpPr>
          <p:nvPr/>
        </p:nvSpPr>
        <p:spPr bwMode="auto">
          <a:xfrm>
            <a:off x="3214688" y="1214438"/>
            <a:ext cx="642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В</a:t>
            </a:r>
          </a:p>
        </p:txBody>
      </p:sp>
      <p:sp>
        <p:nvSpPr>
          <p:cNvPr id="32786" name="TextBox 33"/>
          <p:cNvSpPr txBox="1">
            <a:spLocks noChangeArrowheads="1"/>
          </p:cNvSpPr>
          <p:nvPr/>
        </p:nvSpPr>
        <p:spPr bwMode="auto">
          <a:xfrm>
            <a:off x="428625" y="1428750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/>
              <a:t>№</a:t>
            </a:r>
            <a:r>
              <a:rPr lang="ru-RU" sz="4000" b="1" dirty="0" smtClean="0"/>
              <a:t>10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title"/>
          </p:nvPr>
        </p:nvSpPr>
        <p:spPr bwMode="auto">
          <a:xfrm>
            <a:off x="1403350" y="260350"/>
            <a:ext cx="7000875" cy="8683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4800" b="1" cap="none" dirty="0" smtClean="0">
                <a:solidFill>
                  <a:srgbClr val="033DBF"/>
                </a:solidFill>
                <a:latin typeface="Bookman Old Style" pitchFamily="18" charset="0"/>
                <a:cs typeface="Arial" charset="0"/>
              </a:rPr>
              <a:t>Центральный угол-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428750" y="1000125"/>
            <a:ext cx="75009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latin typeface="Bookman Old Style" pitchFamily="18" charset="0"/>
                <a:cs typeface="Arial" charset="0"/>
              </a:rPr>
              <a:t>э</a:t>
            </a:r>
            <a:r>
              <a:rPr lang="ru-RU" sz="4000" dirty="0" smtClean="0">
                <a:latin typeface="Bookman Old Style" pitchFamily="18" charset="0"/>
                <a:cs typeface="Arial" charset="0"/>
              </a:rPr>
              <a:t>то </a:t>
            </a:r>
            <a:r>
              <a:rPr lang="ru-RU" sz="4000" dirty="0">
                <a:latin typeface="Bookman Old Style" pitchFamily="18" charset="0"/>
                <a:cs typeface="Arial" charset="0"/>
              </a:rPr>
              <a:t>угол с вершиной в центре </a:t>
            </a:r>
            <a:r>
              <a:rPr lang="ru-RU" sz="4000" dirty="0" smtClean="0">
                <a:latin typeface="Bookman Old Style" pitchFamily="18" charset="0"/>
                <a:cs typeface="Arial" charset="0"/>
              </a:rPr>
              <a:t>окружности</a:t>
            </a:r>
            <a:endParaRPr lang="ru-RU" sz="4000" dirty="0">
              <a:latin typeface="Bookman Old Style" pitchFamily="18" charset="0"/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71688" y="2286000"/>
            <a:ext cx="4357687" cy="4357688"/>
          </a:xfrm>
          <a:prstGeom prst="ellipse">
            <a:avLst/>
          </a:prstGeom>
          <a:noFill/>
          <a:ln w="50800">
            <a:solidFill>
              <a:srgbClr val="033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 flipH="1" flipV="1">
            <a:off x="4214813" y="43576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4214813" y="2924175"/>
            <a:ext cx="1576388" cy="3081340"/>
            <a:chOff x="4214809" y="2924164"/>
            <a:chExt cx="1576407" cy="3081372"/>
          </a:xfrm>
        </p:grpSpPr>
        <p:cxnSp>
          <p:nvCxnSpPr>
            <p:cNvPr id="9" name="Прямая соединительная линия 8"/>
            <p:cNvCxnSpPr>
              <a:stCxn id="6" idx="7"/>
            </p:cNvCxnSpPr>
            <p:nvPr/>
          </p:nvCxnSpPr>
          <p:spPr>
            <a:xfrm rot="16200000" flipH="1" flipV="1">
              <a:off x="4248147" y="2890827"/>
              <a:ext cx="1509729" cy="157640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>
              <a:stCxn id="7" idx="6"/>
              <a:endCxn id="6" idx="5"/>
            </p:cNvCxnSpPr>
            <p:nvPr/>
          </p:nvCxnSpPr>
          <p:spPr>
            <a:xfrm rot="10800000" flipH="1" flipV="1">
              <a:off x="4214809" y="4429131"/>
              <a:ext cx="1576406" cy="157640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Дуга 17"/>
          <p:cNvSpPr/>
          <p:nvPr/>
        </p:nvSpPr>
        <p:spPr>
          <a:xfrm rot="5091335">
            <a:off x="4167188" y="3932237"/>
            <a:ext cx="1187450" cy="1133475"/>
          </a:xfrm>
          <a:prstGeom prst="arc">
            <a:avLst>
              <a:gd name="adj1" fmla="val 11084927"/>
              <a:gd name="adj2" fmla="val 21052971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224" name="Рисунок 20" descr="J0199361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1143000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TextBox 21"/>
          <p:cNvSpPr txBox="1">
            <a:spLocks noChangeArrowheads="1"/>
          </p:cNvSpPr>
          <p:nvPr/>
        </p:nvSpPr>
        <p:spPr bwMode="auto">
          <a:xfrm>
            <a:off x="3714750" y="4071938"/>
            <a:ext cx="357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cs typeface="Arial" charset="0"/>
              </a:rPr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549275"/>
            <a:ext cx="8686800" cy="9398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ru-RU" sz="3600" b="1" cap="none" dirty="0" smtClean="0">
                <a:solidFill>
                  <a:srgbClr val="033DBF"/>
                </a:solidFill>
                <a:latin typeface="Bookman Old Style" pitchFamily="18" charset="0"/>
                <a:cs typeface="Arial" charset="0"/>
              </a:rPr>
              <a:t>Дуга окружности, соответствующая центральному углу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357188" y="1428750"/>
            <a:ext cx="8786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Bookman Old Style" pitchFamily="18" charset="0"/>
                <a:cs typeface="Arial" charset="0"/>
              </a:rPr>
              <a:t>э</a:t>
            </a:r>
            <a:r>
              <a:rPr lang="ru-RU" sz="2400" dirty="0" smtClean="0">
                <a:latin typeface="Bookman Old Style" pitchFamily="18" charset="0"/>
                <a:cs typeface="Arial" charset="0"/>
              </a:rPr>
              <a:t>то </a:t>
            </a:r>
            <a:r>
              <a:rPr lang="ru-RU" sz="2400" dirty="0">
                <a:latin typeface="Bookman Old Style" pitchFamily="18" charset="0"/>
                <a:cs typeface="Arial" charset="0"/>
              </a:rPr>
              <a:t>часть окружности, расположенная внутри угла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65336" y="4763345"/>
            <a:ext cx="878681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033DBF"/>
                </a:solidFill>
                <a:latin typeface="Bookman Old Style" pitchFamily="18" charset="0"/>
                <a:cs typeface="Arial" charset="0"/>
              </a:rPr>
              <a:t>Градусная мера дуги окружности </a:t>
            </a:r>
          </a:p>
          <a:p>
            <a:pPr algn="ctr"/>
            <a:r>
              <a:rPr lang="ru-RU" sz="2000" dirty="0" smtClean="0">
                <a:latin typeface="Bookman Old Style" pitchFamily="18" charset="0"/>
                <a:cs typeface="Arial" charset="0"/>
              </a:rPr>
              <a:t>равна градусной мере  </a:t>
            </a:r>
            <a:r>
              <a:rPr lang="ru-RU" sz="2000" dirty="0">
                <a:latin typeface="Bookman Old Style" pitchFamily="18" charset="0"/>
                <a:cs typeface="Arial" charset="0"/>
              </a:rPr>
              <a:t>соответствующего центрального </a:t>
            </a:r>
            <a:r>
              <a:rPr lang="ru-RU" sz="2000" dirty="0" smtClean="0">
                <a:latin typeface="Bookman Old Style" pitchFamily="18" charset="0"/>
                <a:cs typeface="Arial" charset="0"/>
              </a:rPr>
              <a:t>угла</a:t>
            </a:r>
            <a:endParaRPr lang="ru-RU" sz="2000" dirty="0">
              <a:latin typeface="Bookman Old Style" pitchFamily="18" charset="0"/>
              <a:cs typeface="Arial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357438" y="2000250"/>
            <a:ext cx="2786062" cy="2714625"/>
          </a:xfrm>
          <a:prstGeom prst="ellipse">
            <a:avLst/>
          </a:prstGeom>
          <a:noFill/>
          <a:ln w="50800">
            <a:solidFill>
              <a:srgbClr val="033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0246" name="Группа 5"/>
          <p:cNvGrpSpPr>
            <a:grpSpLocks/>
          </p:cNvGrpSpPr>
          <p:nvPr/>
        </p:nvGrpSpPr>
        <p:grpSpPr bwMode="auto">
          <a:xfrm>
            <a:off x="3714750" y="2214563"/>
            <a:ext cx="857250" cy="2286000"/>
            <a:chOff x="4357685" y="2495537"/>
            <a:chExt cx="1576406" cy="3081371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rot="16200000" flipH="1" flipV="1">
              <a:off x="4390523" y="2462699"/>
              <a:ext cx="1510728" cy="157640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 flipH="1" flipV="1">
              <a:off x="4357685" y="3999845"/>
              <a:ext cx="1576406" cy="157706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Дуга 8"/>
          <p:cNvSpPr/>
          <p:nvPr/>
        </p:nvSpPr>
        <p:spPr>
          <a:xfrm rot="5400000">
            <a:off x="3119438" y="2476500"/>
            <a:ext cx="2286000" cy="1762125"/>
          </a:xfrm>
          <a:prstGeom prst="arc">
            <a:avLst>
              <a:gd name="adj1" fmla="val 11655724"/>
              <a:gd name="adj2" fmla="val 20962406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00563" y="4429125"/>
            <a:ext cx="142875" cy="1428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500563" y="2214563"/>
            <a:ext cx="142875" cy="1428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50" name="TextBox 11"/>
          <p:cNvSpPr txBox="1">
            <a:spLocks noChangeArrowheads="1"/>
          </p:cNvSpPr>
          <p:nvPr/>
        </p:nvSpPr>
        <p:spPr bwMode="auto">
          <a:xfrm>
            <a:off x="4857750" y="20716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А</a:t>
            </a:r>
          </a:p>
        </p:txBody>
      </p:sp>
      <p:sp>
        <p:nvSpPr>
          <p:cNvPr id="10251" name="TextBox 12"/>
          <p:cNvSpPr txBox="1">
            <a:spLocks noChangeArrowheads="1"/>
          </p:cNvSpPr>
          <p:nvPr/>
        </p:nvSpPr>
        <p:spPr bwMode="auto">
          <a:xfrm>
            <a:off x="4714875" y="457200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В</a:t>
            </a:r>
          </a:p>
        </p:txBody>
      </p:sp>
      <p:sp>
        <p:nvSpPr>
          <p:cNvPr id="10252" name="TextBox 13"/>
          <p:cNvSpPr txBox="1">
            <a:spLocks noChangeArrowheads="1"/>
          </p:cNvSpPr>
          <p:nvPr/>
        </p:nvSpPr>
        <p:spPr bwMode="auto">
          <a:xfrm>
            <a:off x="5857875" y="3143250"/>
            <a:ext cx="1357313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АВ</a:t>
            </a:r>
          </a:p>
        </p:txBody>
      </p:sp>
      <p:sp>
        <p:nvSpPr>
          <p:cNvPr id="15" name="Дуга 14"/>
          <p:cNvSpPr/>
          <p:nvPr/>
        </p:nvSpPr>
        <p:spPr>
          <a:xfrm rot="16200000" flipH="1" flipV="1">
            <a:off x="5429250" y="3214688"/>
            <a:ext cx="428625" cy="428625"/>
          </a:xfrm>
          <a:prstGeom prst="arc">
            <a:avLst>
              <a:gd name="adj1" fmla="val 16200000"/>
              <a:gd name="adj2" fmla="val 546318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0254" name="Группа 16"/>
          <p:cNvGrpSpPr>
            <a:grpSpLocks/>
          </p:cNvGrpSpPr>
          <p:nvPr/>
        </p:nvGrpSpPr>
        <p:grpSpPr bwMode="auto">
          <a:xfrm>
            <a:off x="2428529" y="5794329"/>
            <a:ext cx="1786282" cy="928687"/>
            <a:chOff x="6098942" y="2214554"/>
            <a:chExt cx="3792441" cy="707886"/>
          </a:xfrm>
        </p:grpSpPr>
        <p:sp>
          <p:nvSpPr>
            <p:cNvPr id="10257" name="TextBox 17"/>
            <p:cNvSpPr txBox="1">
              <a:spLocks noChangeArrowheads="1"/>
            </p:cNvSpPr>
            <p:nvPr/>
          </p:nvSpPr>
          <p:spPr bwMode="auto">
            <a:xfrm>
              <a:off x="7143769" y="2214554"/>
              <a:ext cx="274761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 b="1" dirty="0">
                  <a:cs typeface="Arial" charset="0"/>
                </a:rPr>
                <a:t>АВ</a:t>
              </a:r>
            </a:p>
          </p:txBody>
        </p:sp>
        <p:sp>
          <p:nvSpPr>
            <p:cNvPr id="19" name="Дуга 18"/>
            <p:cNvSpPr/>
            <p:nvPr/>
          </p:nvSpPr>
          <p:spPr>
            <a:xfrm rot="16200000" flipH="1" flipV="1">
              <a:off x="6468887" y="1947500"/>
              <a:ext cx="304936" cy="1044826"/>
            </a:xfrm>
            <a:prstGeom prst="arc">
              <a:avLst>
                <a:gd name="adj1" fmla="val 16200000"/>
                <a:gd name="adj2" fmla="val 546318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0255" name="TextBox 19"/>
          <p:cNvSpPr txBox="1">
            <a:spLocks noChangeArrowheads="1"/>
          </p:cNvSpPr>
          <p:nvPr/>
        </p:nvSpPr>
        <p:spPr bwMode="auto">
          <a:xfrm>
            <a:off x="4036219" y="5775326"/>
            <a:ext cx="2214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cs typeface="Arial" charset="0"/>
              </a:rPr>
              <a:t>= </a:t>
            </a:r>
            <a:r>
              <a:rPr lang="ru-RU" sz="4000" b="1" dirty="0">
                <a:cs typeface="Arial" charset="0"/>
                <a:sym typeface="Symbol" pitchFamily="18" charset="2"/>
              </a:rPr>
              <a:t></a:t>
            </a:r>
            <a:r>
              <a:rPr lang="ru-RU" sz="4000" b="1" dirty="0">
                <a:cs typeface="Arial" charset="0"/>
              </a:rPr>
              <a:t>АОВ</a:t>
            </a:r>
          </a:p>
        </p:txBody>
      </p:sp>
      <p:sp>
        <p:nvSpPr>
          <p:cNvPr id="10256" name="TextBox 20"/>
          <p:cNvSpPr txBox="1">
            <a:spLocks noChangeArrowheads="1"/>
          </p:cNvSpPr>
          <p:nvPr/>
        </p:nvSpPr>
        <p:spPr bwMode="auto">
          <a:xfrm>
            <a:off x="3357563" y="31432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 bwMode="auto">
          <a:xfrm>
            <a:off x="771185" y="-609"/>
            <a:ext cx="7467600" cy="8096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4400" b="1" cap="none" dirty="0" smtClean="0">
                <a:solidFill>
                  <a:srgbClr val="033DBF"/>
                </a:solidFill>
                <a:latin typeface="Bookman Old Style" pitchFamily="18" charset="0"/>
                <a:cs typeface="Arial" charset="0"/>
              </a:rPr>
              <a:t>Вписанный угол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395536" y="665163"/>
            <a:ext cx="83581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latin typeface="Bookman Old Style" pitchFamily="18" charset="0"/>
                <a:cs typeface="Arial" charset="0"/>
              </a:rPr>
              <a:t>Это угол, вершина которого лежит на окружности, а стороны пересекают </a:t>
            </a:r>
            <a:r>
              <a:rPr lang="ru-RU" sz="2800" dirty="0" smtClean="0">
                <a:latin typeface="Bookman Old Style" pitchFamily="18" charset="0"/>
                <a:cs typeface="Arial" charset="0"/>
              </a:rPr>
              <a:t>окружность</a:t>
            </a:r>
            <a:endParaRPr lang="ru-RU" sz="2800" dirty="0">
              <a:latin typeface="Bookman Old Style" pitchFamily="18" charset="0"/>
              <a:cs typeface="Arial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000250" y="2143125"/>
            <a:ext cx="4357688" cy="4357688"/>
          </a:xfrm>
          <a:prstGeom prst="ellipse">
            <a:avLst/>
          </a:prstGeom>
          <a:noFill/>
          <a:ln w="50800">
            <a:solidFill>
              <a:srgbClr val="033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2000250" y="2786063"/>
            <a:ext cx="3786188" cy="3000375"/>
            <a:chOff x="4357685" y="2495537"/>
            <a:chExt cx="1576406" cy="3081371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rot="16200000" flipH="1" flipV="1">
              <a:off x="4391033" y="2462189"/>
              <a:ext cx="1509709" cy="157640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10800000" flipH="1" flipV="1">
              <a:off x="4357685" y="4000354"/>
              <a:ext cx="1576406" cy="157655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Дуга 7"/>
          <p:cNvSpPr/>
          <p:nvPr/>
        </p:nvSpPr>
        <p:spPr>
          <a:xfrm rot="5091335">
            <a:off x="2809876" y="3717925"/>
            <a:ext cx="1187450" cy="1133475"/>
          </a:xfrm>
          <a:prstGeom prst="arc">
            <a:avLst>
              <a:gd name="adj1" fmla="val 11084927"/>
              <a:gd name="adj2" fmla="val 21052971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1428750" y="3929063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С</a:t>
            </a:r>
          </a:p>
        </p:txBody>
      </p:sp>
      <p:sp>
        <p:nvSpPr>
          <p:cNvPr id="11272" name="TextBox 9"/>
          <p:cNvSpPr txBox="1">
            <a:spLocks noChangeArrowheads="1"/>
          </p:cNvSpPr>
          <p:nvPr/>
        </p:nvSpPr>
        <p:spPr bwMode="auto">
          <a:xfrm>
            <a:off x="5786438" y="2286000"/>
            <a:ext cx="571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А</a:t>
            </a:r>
          </a:p>
        </p:txBody>
      </p:sp>
      <p:sp>
        <p:nvSpPr>
          <p:cNvPr id="11273" name="TextBox 10"/>
          <p:cNvSpPr txBox="1">
            <a:spLocks noChangeArrowheads="1"/>
          </p:cNvSpPr>
          <p:nvPr/>
        </p:nvSpPr>
        <p:spPr bwMode="auto">
          <a:xfrm>
            <a:off x="5857875" y="5572125"/>
            <a:ext cx="928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900113" y="404813"/>
            <a:ext cx="7286625" cy="5603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sz="4000" b="1" cap="none" smtClean="0">
                <a:solidFill>
                  <a:srgbClr val="033DBF"/>
                </a:solidFill>
                <a:latin typeface="Arial" charset="0"/>
                <a:cs typeface="Arial" charset="0"/>
              </a:rPr>
              <a:t>Теорема о вписанном угле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250825" y="1628775"/>
            <a:ext cx="3571875" cy="1968500"/>
          </a:xfrm>
          <a:prstGeom prst="rect">
            <a:avLst/>
          </a:prstGeom>
          <a:solidFill>
            <a:schemeClr val="bg1"/>
          </a:solidFill>
          <a:ln w="50800">
            <a:solidFill>
              <a:srgbClr val="033DB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cs typeface="Arial" charset="0"/>
              </a:rPr>
              <a:t>Угол, вписанный в окружность, равен половине соответствующего ему центрального угла.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5292725" y="1628775"/>
            <a:ext cx="3357563" cy="1968500"/>
          </a:xfrm>
          <a:prstGeom prst="rect">
            <a:avLst/>
          </a:prstGeom>
          <a:solidFill>
            <a:schemeClr val="bg1"/>
          </a:solidFill>
          <a:ln w="50800">
            <a:solidFill>
              <a:srgbClr val="033DB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cs typeface="Arial" charset="0"/>
              </a:rPr>
              <a:t>Угол, вписанный в окружность, равен половине дуги, на которую он опирается.</a:t>
            </a:r>
          </a:p>
        </p:txBody>
      </p:sp>
      <p:sp>
        <p:nvSpPr>
          <p:cNvPr id="5" name="Овал 4"/>
          <p:cNvSpPr/>
          <p:nvPr/>
        </p:nvSpPr>
        <p:spPr>
          <a:xfrm>
            <a:off x="3143250" y="3571875"/>
            <a:ext cx="2857500" cy="2857500"/>
          </a:xfrm>
          <a:prstGeom prst="ellipse">
            <a:avLst/>
          </a:prstGeom>
          <a:noFill/>
          <a:ln w="50800">
            <a:solidFill>
              <a:srgbClr val="033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16"/>
          <p:cNvGrpSpPr>
            <a:grpSpLocks/>
          </p:cNvGrpSpPr>
          <p:nvPr/>
        </p:nvGrpSpPr>
        <p:grpSpPr bwMode="auto">
          <a:xfrm>
            <a:off x="3143250" y="4143375"/>
            <a:ext cx="2643188" cy="1714500"/>
            <a:chOff x="2714613" y="4000508"/>
            <a:chExt cx="2643216" cy="1714507"/>
          </a:xfrm>
        </p:grpSpPr>
        <p:grpSp>
          <p:nvGrpSpPr>
            <p:cNvPr id="12312" name="Группа 5"/>
            <p:cNvGrpSpPr>
              <a:grpSpLocks/>
            </p:cNvGrpSpPr>
            <p:nvPr/>
          </p:nvGrpSpPr>
          <p:grpSpPr bwMode="auto">
            <a:xfrm>
              <a:off x="2714613" y="4000508"/>
              <a:ext cx="2643216" cy="1714507"/>
              <a:chOff x="4357685" y="2618800"/>
              <a:chExt cx="1620201" cy="2958108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 rot="10800000" flipV="1">
                <a:off x="4357685" y="2618800"/>
                <a:ext cx="1620201" cy="1385928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rot="10800000" flipH="1" flipV="1">
                <a:off x="4357685" y="3999250"/>
                <a:ext cx="1576411" cy="1577658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Дуга 8"/>
            <p:cNvSpPr/>
            <p:nvPr/>
          </p:nvSpPr>
          <p:spPr>
            <a:xfrm rot="5091335">
              <a:off x="3094032" y="4656148"/>
              <a:ext cx="471489" cy="331791"/>
            </a:xfrm>
            <a:prstGeom prst="arc">
              <a:avLst>
                <a:gd name="adj1" fmla="val 11084927"/>
                <a:gd name="adj2" fmla="val 21052971"/>
              </a:avLst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4" name="Дуга 13"/>
          <p:cNvSpPr/>
          <p:nvPr/>
        </p:nvSpPr>
        <p:spPr>
          <a:xfrm rot="5400000">
            <a:off x="4250531" y="4321970"/>
            <a:ext cx="2143125" cy="1357312"/>
          </a:xfrm>
          <a:prstGeom prst="arc">
            <a:avLst>
              <a:gd name="adj1" fmla="val 12311001"/>
              <a:gd name="adj2" fmla="val 2008313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4500563" y="4143375"/>
            <a:ext cx="1214437" cy="1714500"/>
            <a:chOff x="3929058" y="3929066"/>
            <a:chExt cx="1357322" cy="1785950"/>
          </a:xfrm>
        </p:grpSpPr>
        <p:grpSp>
          <p:nvGrpSpPr>
            <p:cNvPr id="12306" name="Группа 9"/>
            <p:cNvGrpSpPr>
              <a:grpSpLocks/>
            </p:cNvGrpSpPr>
            <p:nvPr/>
          </p:nvGrpSpPr>
          <p:grpSpPr bwMode="auto">
            <a:xfrm>
              <a:off x="3929058" y="3929066"/>
              <a:ext cx="1357322" cy="1785950"/>
              <a:chOff x="4357685" y="2495537"/>
              <a:chExt cx="1576406" cy="3081371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rot="16200000" flipH="1" flipV="1">
                <a:off x="4391238" y="2461984"/>
                <a:ext cx="1509302" cy="1576406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 rot="10800000" flipH="1" flipV="1">
                <a:off x="4357685" y="3999133"/>
                <a:ext cx="1576406" cy="1577775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07" name="Группа 15"/>
            <p:cNvGrpSpPr>
              <a:grpSpLocks/>
            </p:cNvGrpSpPr>
            <p:nvPr/>
          </p:nvGrpSpPr>
          <p:grpSpPr bwMode="auto">
            <a:xfrm>
              <a:off x="4092435" y="4513595"/>
              <a:ext cx="476744" cy="646758"/>
              <a:chOff x="4092435" y="4513595"/>
              <a:chExt cx="476744" cy="646758"/>
            </a:xfrm>
          </p:grpSpPr>
          <p:sp>
            <p:nvSpPr>
              <p:cNvPr id="13" name="Дуга 12"/>
              <p:cNvSpPr/>
              <p:nvPr/>
            </p:nvSpPr>
            <p:spPr>
              <a:xfrm rot="5091335">
                <a:off x="4020887" y="4656973"/>
                <a:ext cx="474599" cy="331790"/>
              </a:xfrm>
              <a:prstGeom prst="arc">
                <a:avLst>
                  <a:gd name="adj1" fmla="val 11084927"/>
                  <a:gd name="adj2" fmla="val 21052971"/>
                </a:avLst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5" name="Дуга 14"/>
              <p:cNvSpPr/>
              <p:nvPr/>
            </p:nvSpPr>
            <p:spPr>
              <a:xfrm rot="5091335">
                <a:off x="4011251" y="4602720"/>
                <a:ext cx="648234" cy="468410"/>
              </a:xfrm>
              <a:prstGeom prst="arc">
                <a:avLst>
                  <a:gd name="adj1" fmla="val 11084927"/>
                  <a:gd name="adj2" fmla="val 21052971"/>
                </a:avLst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12297" name="TextBox 18"/>
          <p:cNvSpPr txBox="1">
            <a:spLocks noChangeArrowheads="1"/>
          </p:cNvSpPr>
          <p:nvPr/>
        </p:nvSpPr>
        <p:spPr bwMode="auto">
          <a:xfrm>
            <a:off x="2643188" y="4643438"/>
            <a:ext cx="357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С</a:t>
            </a:r>
          </a:p>
        </p:txBody>
      </p:sp>
      <p:sp>
        <p:nvSpPr>
          <p:cNvPr id="12298" name="TextBox 19"/>
          <p:cNvSpPr txBox="1">
            <a:spLocks noChangeArrowheads="1"/>
          </p:cNvSpPr>
          <p:nvPr/>
        </p:nvSpPr>
        <p:spPr bwMode="auto">
          <a:xfrm>
            <a:off x="5795963" y="3644900"/>
            <a:ext cx="57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А</a:t>
            </a:r>
          </a:p>
        </p:txBody>
      </p:sp>
      <p:sp>
        <p:nvSpPr>
          <p:cNvPr id="12299" name="TextBox 20"/>
          <p:cNvSpPr txBox="1">
            <a:spLocks noChangeArrowheads="1"/>
          </p:cNvSpPr>
          <p:nvPr/>
        </p:nvSpPr>
        <p:spPr bwMode="auto">
          <a:xfrm>
            <a:off x="5715000" y="5715000"/>
            <a:ext cx="857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cs typeface="Arial" charset="0"/>
              </a:rPr>
              <a:t>В</a:t>
            </a:r>
          </a:p>
        </p:txBody>
      </p:sp>
      <p:sp>
        <p:nvSpPr>
          <p:cNvPr id="12300" name="TextBox 21"/>
          <p:cNvSpPr txBox="1">
            <a:spLocks noChangeArrowheads="1"/>
          </p:cNvSpPr>
          <p:nvPr/>
        </p:nvSpPr>
        <p:spPr bwMode="auto">
          <a:xfrm>
            <a:off x="4000500" y="4714875"/>
            <a:ext cx="357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cs typeface="Arial" charset="0"/>
              </a:rPr>
              <a:t>О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258888" y="1052513"/>
            <a:ext cx="6215062" cy="158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973932" y="1337469"/>
            <a:ext cx="571500" cy="158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7166769" y="1337469"/>
            <a:ext cx="571500" cy="15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 flipH="1">
            <a:off x="4429125" y="49291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51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605577" y="639852"/>
            <a:ext cx="7467600" cy="7381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b="1" cap="none" dirty="0" smtClean="0">
                <a:solidFill>
                  <a:srgbClr val="033DBF"/>
                </a:solidFill>
                <a:latin typeface="Arial" charset="0"/>
                <a:cs typeface="Arial" charset="0"/>
              </a:rPr>
              <a:t>Найдите </a:t>
            </a:r>
            <a:r>
              <a:rPr lang="ru-RU" sz="3200" b="1" i="1" cap="none" dirty="0" smtClean="0">
                <a:solidFill>
                  <a:srgbClr val="033DBF"/>
                </a:solidFill>
                <a:latin typeface="Arial" charset="0"/>
                <a:cs typeface="Arial" charset="0"/>
              </a:rPr>
              <a:t>Х</a:t>
            </a:r>
            <a:endParaRPr lang="ru-RU" sz="3200" i="1" cap="none" dirty="0" smtClean="0"/>
          </a:p>
        </p:txBody>
      </p:sp>
      <p:sp>
        <p:nvSpPr>
          <p:cNvPr id="3" name="Овал 2"/>
          <p:cNvSpPr/>
          <p:nvPr/>
        </p:nvSpPr>
        <p:spPr>
          <a:xfrm>
            <a:off x="1857375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4340" name="Группа 8"/>
          <p:cNvGrpSpPr>
            <a:grpSpLocks/>
          </p:cNvGrpSpPr>
          <p:nvPr/>
        </p:nvGrpSpPr>
        <p:grpSpPr bwMode="auto">
          <a:xfrm>
            <a:off x="2143125" y="1500188"/>
            <a:ext cx="2143125" cy="2430462"/>
            <a:chOff x="2143108" y="1500968"/>
            <a:chExt cx="2143934" cy="2428892"/>
          </a:xfrm>
        </p:grpSpPr>
        <p:cxnSp>
          <p:nvCxnSpPr>
            <p:cNvPr id="5" name="Прямая соединительная линия 4"/>
            <p:cNvCxnSpPr>
              <a:stCxn id="3" idx="0"/>
            </p:cNvCxnSpPr>
            <p:nvPr/>
          </p:nvCxnSpPr>
          <p:spPr>
            <a:xfrm rot="16200000" flipH="1">
              <a:off x="3071803" y="2714620"/>
              <a:ext cx="2428892" cy="1588"/>
            </a:xfrm>
            <a:prstGeom prst="line">
              <a:avLst/>
            </a:prstGeom>
            <a:ln w="50800">
              <a:solidFill>
                <a:srgbClr val="033DB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10800000">
              <a:off x="2143108" y="2714621"/>
              <a:ext cx="2143934" cy="1213654"/>
            </a:xfrm>
            <a:prstGeom prst="line">
              <a:avLst/>
            </a:prstGeom>
            <a:ln w="50800">
              <a:solidFill>
                <a:srgbClr val="033DB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Дуга 10"/>
          <p:cNvSpPr/>
          <p:nvPr/>
        </p:nvSpPr>
        <p:spPr>
          <a:xfrm rot="5091335">
            <a:off x="3017044" y="2515394"/>
            <a:ext cx="2417762" cy="2343150"/>
          </a:xfrm>
          <a:prstGeom prst="arc">
            <a:avLst>
              <a:gd name="adj1" fmla="val 11351957"/>
              <a:gd name="adj2" fmla="val 6855314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2" name="TextBox 12"/>
          <p:cNvSpPr txBox="1">
            <a:spLocks noChangeArrowheads="1"/>
          </p:cNvSpPr>
          <p:nvPr/>
        </p:nvSpPr>
        <p:spPr bwMode="auto">
          <a:xfrm>
            <a:off x="357188" y="1500188"/>
            <a:ext cx="1071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№1</a:t>
            </a:r>
          </a:p>
        </p:txBody>
      </p:sp>
      <p:sp>
        <p:nvSpPr>
          <p:cNvPr id="14343" name="TextBox 13"/>
          <p:cNvSpPr txBox="1">
            <a:spLocks noChangeArrowheads="1"/>
          </p:cNvSpPr>
          <p:nvPr/>
        </p:nvSpPr>
        <p:spPr bwMode="auto">
          <a:xfrm>
            <a:off x="3000375" y="235743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smtClean="0">
                <a:sym typeface="Symbol" pitchFamily="18" charset="2"/>
              </a:rPr>
              <a:t>75</a:t>
            </a:r>
            <a:endParaRPr lang="ru-RU" sz="3200" b="1" dirty="0"/>
          </a:p>
        </p:txBody>
      </p:sp>
      <p:sp>
        <p:nvSpPr>
          <p:cNvPr id="14344" name="TextBox 14"/>
          <p:cNvSpPr txBox="1">
            <a:spLocks noChangeArrowheads="1"/>
          </p:cNvSpPr>
          <p:nvPr/>
        </p:nvSpPr>
        <p:spPr bwMode="auto">
          <a:xfrm>
            <a:off x="4000500" y="4143375"/>
            <a:ext cx="4286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ym typeface="Symbol" pitchFamily="18" charset="2"/>
              </a:rPr>
              <a:t>x</a:t>
            </a:r>
            <a:endParaRPr lang="ru-RU" sz="4400" b="1"/>
          </a:p>
        </p:txBody>
      </p:sp>
      <p:grpSp>
        <p:nvGrpSpPr>
          <p:cNvPr id="14345" name="Группа 16"/>
          <p:cNvGrpSpPr>
            <a:grpSpLocks/>
          </p:cNvGrpSpPr>
          <p:nvPr/>
        </p:nvGrpSpPr>
        <p:grpSpPr bwMode="auto">
          <a:xfrm>
            <a:off x="3352800" y="2713038"/>
            <a:ext cx="1149350" cy="1047750"/>
            <a:chOff x="3353376" y="2713182"/>
            <a:chExt cx="1148391" cy="1047891"/>
          </a:xfrm>
        </p:grpSpPr>
        <p:sp>
          <p:nvSpPr>
            <p:cNvPr id="10" name="Дуга 9"/>
            <p:cNvSpPr/>
            <p:nvPr/>
          </p:nvSpPr>
          <p:spPr>
            <a:xfrm rot="19713049">
              <a:off x="3353376" y="2713182"/>
              <a:ext cx="1148391" cy="849426"/>
            </a:xfrm>
            <a:prstGeom prst="arc">
              <a:avLst>
                <a:gd name="adj1" fmla="val 11015567"/>
                <a:gd name="adj2" fmla="val 20777761"/>
              </a:avLst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Дуга 15"/>
            <p:cNvSpPr/>
            <p:nvPr/>
          </p:nvSpPr>
          <p:spPr>
            <a:xfrm rot="19713049">
              <a:off x="3491374" y="2813207"/>
              <a:ext cx="999291" cy="947866"/>
            </a:xfrm>
            <a:prstGeom prst="arc">
              <a:avLst>
                <a:gd name="adj1" fmla="val 11015567"/>
                <a:gd name="adj2" fmla="val 20579330"/>
              </a:avLst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4347" name="Прямоугольник 18"/>
          <p:cNvSpPr>
            <a:spLocks noChangeArrowheads="1"/>
          </p:cNvSpPr>
          <p:nvPr/>
        </p:nvSpPr>
        <p:spPr bwMode="auto">
          <a:xfrm>
            <a:off x="4286250" y="3571875"/>
            <a:ext cx="58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О</a:t>
            </a:r>
          </a:p>
        </p:txBody>
      </p:sp>
      <p:sp>
        <p:nvSpPr>
          <p:cNvPr id="17" name="Овал 16"/>
          <p:cNvSpPr/>
          <p:nvPr/>
        </p:nvSpPr>
        <p:spPr>
          <a:xfrm>
            <a:off x="4214813" y="38576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48849" y="116632"/>
            <a:ext cx="5904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Решение упражнений</a:t>
            </a:r>
            <a:endParaRPr lang="ru-RU" sz="2800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636588" y="764704"/>
            <a:ext cx="7467600" cy="5937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b="1" cap="none" dirty="0" smtClean="0">
                <a:solidFill>
                  <a:srgbClr val="033DBF"/>
                </a:solidFill>
                <a:latin typeface="Arial" charset="0"/>
                <a:cs typeface="Arial" charset="0"/>
              </a:rPr>
              <a:t>Найдите </a:t>
            </a:r>
            <a:r>
              <a:rPr lang="ru-RU" sz="3200" b="1" i="1" cap="none" dirty="0" smtClean="0">
                <a:solidFill>
                  <a:srgbClr val="033DBF"/>
                </a:solidFill>
                <a:latin typeface="Arial" charset="0"/>
                <a:cs typeface="Arial" charset="0"/>
              </a:rPr>
              <a:t>Х</a:t>
            </a:r>
          </a:p>
        </p:txBody>
      </p:sp>
      <p:sp>
        <p:nvSpPr>
          <p:cNvPr id="4" name="Овал 3"/>
          <p:cNvSpPr/>
          <p:nvPr/>
        </p:nvSpPr>
        <p:spPr>
          <a:xfrm>
            <a:off x="1857375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4286250" y="2643188"/>
            <a:ext cx="2000250" cy="1358900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4" idx="4"/>
          </p:cNvCxnSpPr>
          <p:nvPr/>
        </p:nvCxnSpPr>
        <p:spPr>
          <a:xfrm rot="5400000" flipH="1">
            <a:off x="3106738" y="5180013"/>
            <a:ext cx="2357437" cy="1587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уга 12"/>
          <p:cNvSpPr/>
          <p:nvPr/>
        </p:nvSpPr>
        <p:spPr>
          <a:xfrm rot="7839104">
            <a:off x="3973513" y="3629025"/>
            <a:ext cx="1196975" cy="1044575"/>
          </a:xfrm>
          <a:prstGeom prst="arc">
            <a:avLst>
              <a:gd name="adj1" fmla="val 9844297"/>
              <a:gd name="adj2" fmla="val 20777761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Дуга 13"/>
          <p:cNvSpPr/>
          <p:nvPr/>
        </p:nvSpPr>
        <p:spPr>
          <a:xfrm rot="7839104">
            <a:off x="3971131" y="3571082"/>
            <a:ext cx="1000125" cy="947738"/>
          </a:xfrm>
          <a:prstGeom prst="arc">
            <a:avLst>
              <a:gd name="adj1" fmla="val 11015567"/>
              <a:gd name="adj2" fmla="val 20579330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Дуга 14"/>
          <p:cNvSpPr/>
          <p:nvPr/>
        </p:nvSpPr>
        <p:spPr>
          <a:xfrm rot="14614175">
            <a:off x="3530600" y="3092450"/>
            <a:ext cx="1787525" cy="1749425"/>
          </a:xfrm>
          <a:prstGeom prst="arc">
            <a:avLst>
              <a:gd name="adj1" fmla="val 12914285"/>
              <a:gd name="adj2" fmla="val 4616344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9" name="Прямоугольник 15"/>
          <p:cNvSpPr>
            <a:spLocks noChangeArrowheads="1"/>
          </p:cNvSpPr>
          <p:nvPr/>
        </p:nvSpPr>
        <p:spPr bwMode="auto">
          <a:xfrm>
            <a:off x="3786188" y="3000375"/>
            <a:ext cx="571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ym typeface="Symbol" pitchFamily="18" charset="2"/>
              </a:rPr>
              <a:t>x</a:t>
            </a:r>
            <a:endParaRPr lang="ru-RU" sz="4400" b="1"/>
          </a:p>
        </p:txBody>
      </p:sp>
      <p:sp>
        <p:nvSpPr>
          <p:cNvPr id="15370" name="TextBox 16"/>
          <p:cNvSpPr txBox="1">
            <a:spLocks noChangeArrowheads="1"/>
          </p:cNvSpPr>
          <p:nvPr/>
        </p:nvSpPr>
        <p:spPr bwMode="auto">
          <a:xfrm>
            <a:off x="4929188" y="4357688"/>
            <a:ext cx="1643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/>
              <a:t>1</a:t>
            </a:r>
            <a:r>
              <a:rPr lang="ru-RU" sz="4000" b="1" dirty="0" smtClean="0"/>
              <a:t>45</a:t>
            </a:r>
            <a:r>
              <a:rPr lang="en-US" sz="4000" b="1" dirty="0" smtClean="0">
                <a:sym typeface="Symbol" pitchFamily="18" charset="2"/>
              </a:rPr>
              <a:t></a:t>
            </a:r>
            <a:endParaRPr lang="ru-RU" sz="4000" b="1" dirty="0"/>
          </a:p>
        </p:txBody>
      </p:sp>
      <p:sp>
        <p:nvSpPr>
          <p:cNvPr id="15371" name="TextBox 17"/>
          <p:cNvSpPr txBox="1">
            <a:spLocks noChangeArrowheads="1"/>
          </p:cNvSpPr>
          <p:nvPr/>
        </p:nvSpPr>
        <p:spPr bwMode="auto">
          <a:xfrm>
            <a:off x="500063" y="1785938"/>
            <a:ext cx="114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№</a:t>
            </a:r>
            <a:r>
              <a:rPr lang="en-US" sz="4000" b="1"/>
              <a:t>2</a:t>
            </a:r>
            <a:endParaRPr lang="ru-RU" sz="4000" b="1"/>
          </a:p>
        </p:txBody>
      </p:sp>
      <p:sp>
        <p:nvSpPr>
          <p:cNvPr id="15373" name="Прямоугольник 23"/>
          <p:cNvSpPr>
            <a:spLocks noChangeArrowheads="1"/>
          </p:cNvSpPr>
          <p:nvPr/>
        </p:nvSpPr>
        <p:spPr bwMode="auto">
          <a:xfrm>
            <a:off x="3786188" y="3786188"/>
            <a:ext cx="58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О</a:t>
            </a:r>
          </a:p>
        </p:txBody>
      </p:sp>
      <p:sp>
        <p:nvSpPr>
          <p:cNvPr id="16" name="Овал 15"/>
          <p:cNvSpPr/>
          <p:nvPr/>
        </p:nvSpPr>
        <p:spPr>
          <a:xfrm flipV="1">
            <a:off x="4286250" y="392906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620713"/>
            <a:ext cx="7467600" cy="5921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b="1" cap="none" smtClean="0">
                <a:solidFill>
                  <a:srgbClr val="033DBF"/>
                </a:solidFill>
                <a:latin typeface="Arial" charset="0"/>
                <a:cs typeface="Arial" charset="0"/>
              </a:rPr>
              <a:t>Найдите </a:t>
            </a:r>
            <a:r>
              <a:rPr lang="ru-RU" sz="3200" b="1" i="1" cap="none" smtClean="0">
                <a:solidFill>
                  <a:srgbClr val="033DBF"/>
                </a:solidFill>
                <a:latin typeface="Arial" charset="0"/>
                <a:cs typeface="Arial" charset="0"/>
              </a:rPr>
              <a:t>Х</a:t>
            </a:r>
            <a:endParaRPr lang="ru-RU" sz="3200" i="1" cap="none" smtClean="0"/>
          </a:p>
        </p:txBody>
      </p:sp>
      <p:sp>
        <p:nvSpPr>
          <p:cNvPr id="4" name="Овал 3"/>
          <p:cNvSpPr/>
          <p:nvPr/>
        </p:nvSpPr>
        <p:spPr>
          <a:xfrm>
            <a:off x="1857375" y="1500188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4286250" y="4000500"/>
            <a:ext cx="1928813" cy="1500188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4" idx="3"/>
          </p:cNvCxnSpPr>
          <p:nvPr/>
        </p:nvCxnSpPr>
        <p:spPr>
          <a:xfrm rot="10800000" flipV="1">
            <a:off x="2568575" y="5500688"/>
            <a:ext cx="3646488" cy="146050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endCxn id="4" idx="3"/>
          </p:cNvCxnSpPr>
          <p:nvPr/>
        </p:nvCxnSpPr>
        <p:spPr>
          <a:xfrm rot="10800000" flipV="1">
            <a:off x="2568575" y="4000500"/>
            <a:ext cx="1789113" cy="1646238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602866">
            <a:off x="5172869" y="5007769"/>
            <a:ext cx="998538" cy="946150"/>
          </a:xfrm>
          <a:prstGeom prst="arc">
            <a:avLst>
              <a:gd name="adj1" fmla="val 15489750"/>
              <a:gd name="adj2" fmla="val 20409510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Дуга 14"/>
          <p:cNvSpPr/>
          <p:nvPr/>
        </p:nvSpPr>
        <p:spPr>
          <a:xfrm rot="16602866">
            <a:off x="5315744" y="5079207"/>
            <a:ext cx="998537" cy="946150"/>
          </a:xfrm>
          <a:prstGeom prst="arc">
            <a:avLst>
              <a:gd name="adj1" fmla="val 16024805"/>
              <a:gd name="adj2" fmla="val 20409510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Дуга 15"/>
          <p:cNvSpPr/>
          <p:nvPr/>
        </p:nvSpPr>
        <p:spPr>
          <a:xfrm rot="7307984">
            <a:off x="3519488" y="3070225"/>
            <a:ext cx="1790700" cy="1714500"/>
          </a:xfrm>
          <a:prstGeom prst="arc">
            <a:avLst>
              <a:gd name="adj1" fmla="val 17027227"/>
              <a:gd name="adj2" fmla="val 774255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4" name="TextBox 16"/>
          <p:cNvSpPr txBox="1">
            <a:spLocks noChangeArrowheads="1"/>
          </p:cNvSpPr>
          <p:nvPr/>
        </p:nvSpPr>
        <p:spPr bwMode="auto">
          <a:xfrm>
            <a:off x="4071938" y="4071938"/>
            <a:ext cx="642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/>
              <a:t>x</a:t>
            </a:r>
            <a:endParaRPr lang="ru-RU" sz="4000" b="1"/>
          </a:p>
        </p:txBody>
      </p:sp>
      <p:sp>
        <p:nvSpPr>
          <p:cNvPr id="16395" name="TextBox 17"/>
          <p:cNvSpPr txBox="1">
            <a:spLocks noChangeArrowheads="1"/>
          </p:cNvSpPr>
          <p:nvPr/>
        </p:nvSpPr>
        <p:spPr bwMode="auto">
          <a:xfrm>
            <a:off x="4357688" y="4786313"/>
            <a:ext cx="1214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/>
              <a:t>45</a:t>
            </a:r>
            <a:r>
              <a:rPr lang="en-US" sz="4000" b="1">
                <a:sym typeface="Symbol" pitchFamily="18" charset="2"/>
              </a:rPr>
              <a:t></a:t>
            </a:r>
            <a:endParaRPr lang="ru-RU" sz="4000" b="1"/>
          </a:p>
        </p:txBody>
      </p:sp>
      <p:sp>
        <p:nvSpPr>
          <p:cNvPr id="16396" name="TextBox 18"/>
          <p:cNvSpPr txBox="1">
            <a:spLocks noChangeArrowheads="1"/>
          </p:cNvSpPr>
          <p:nvPr/>
        </p:nvSpPr>
        <p:spPr bwMode="auto">
          <a:xfrm>
            <a:off x="428625" y="1714500"/>
            <a:ext cx="1285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№3</a:t>
            </a:r>
          </a:p>
        </p:txBody>
      </p:sp>
      <p:sp>
        <p:nvSpPr>
          <p:cNvPr id="16398" name="TextBox 20"/>
          <p:cNvSpPr txBox="1">
            <a:spLocks noChangeArrowheads="1"/>
          </p:cNvSpPr>
          <p:nvPr/>
        </p:nvSpPr>
        <p:spPr bwMode="auto">
          <a:xfrm>
            <a:off x="4000500" y="3357563"/>
            <a:ext cx="928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О</a:t>
            </a:r>
          </a:p>
        </p:txBody>
      </p:sp>
      <p:sp>
        <p:nvSpPr>
          <p:cNvPr id="17" name="Овал 16"/>
          <p:cNvSpPr/>
          <p:nvPr/>
        </p:nvSpPr>
        <p:spPr>
          <a:xfrm flipV="1">
            <a:off x="4286250" y="400050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250825" y="333375"/>
            <a:ext cx="821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33DBF"/>
                </a:solidFill>
                <a:cs typeface="Arial" charset="0"/>
              </a:rPr>
              <a:t>Найдите </a:t>
            </a:r>
            <a:r>
              <a:rPr lang="ru-RU" sz="3200" b="1" i="1">
                <a:solidFill>
                  <a:srgbClr val="033DBF"/>
                </a:solidFill>
                <a:cs typeface="Arial" charset="0"/>
              </a:rPr>
              <a:t>Х</a:t>
            </a:r>
            <a:endParaRPr lang="ru-RU" sz="3200" i="1">
              <a:solidFill>
                <a:srgbClr val="033DBF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85938" y="1428750"/>
            <a:ext cx="4857750" cy="485775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2071688" y="2643188"/>
            <a:ext cx="2071687" cy="1285875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 flipV="1">
            <a:off x="4143375" y="2571750"/>
            <a:ext cx="2143125" cy="1357313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4" idx="4"/>
          </p:cNvCxnSpPr>
          <p:nvPr/>
        </p:nvCxnSpPr>
        <p:spPr>
          <a:xfrm rot="5400000" flipH="1">
            <a:off x="1321595" y="3393281"/>
            <a:ext cx="3643312" cy="2143125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4"/>
          </p:cNvCxnSpPr>
          <p:nvPr/>
        </p:nvCxnSpPr>
        <p:spPr>
          <a:xfrm rot="5400000" flipH="1" flipV="1">
            <a:off x="3393282" y="3393281"/>
            <a:ext cx="3714750" cy="2071687"/>
          </a:xfrm>
          <a:prstGeom prst="line">
            <a:avLst/>
          </a:prstGeom>
          <a:ln w="50800">
            <a:solidFill>
              <a:srgbClr val="033D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Дуга 17"/>
          <p:cNvSpPr/>
          <p:nvPr/>
        </p:nvSpPr>
        <p:spPr>
          <a:xfrm rot="13971547">
            <a:off x="3412331" y="3250407"/>
            <a:ext cx="1516063" cy="1428750"/>
          </a:xfrm>
          <a:prstGeom prst="arc">
            <a:avLst>
              <a:gd name="adj1" fmla="val 20367263"/>
              <a:gd name="adj2" fmla="val 5645157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Дуга 18"/>
          <p:cNvSpPr/>
          <p:nvPr/>
        </p:nvSpPr>
        <p:spPr>
          <a:xfrm rot="570937">
            <a:off x="3714750" y="5648325"/>
            <a:ext cx="1000125" cy="946150"/>
          </a:xfrm>
          <a:prstGeom prst="arc">
            <a:avLst>
              <a:gd name="adj1" fmla="val 13305347"/>
              <a:gd name="adj2" fmla="val 17806980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Дуга 19"/>
          <p:cNvSpPr/>
          <p:nvPr/>
        </p:nvSpPr>
        <p:spPr>
          <a:xfrm rot="570937">
            <a:off x="3714750" y="5835650"/>
            <a:ext cx="1000125" cy="946150"/>
          </a:xfrm>
          <a:prstGeom prst="arc">
            <a:avLst>
              <a:gd name="adj1" fmla="val 13827580"/>
              <a:gd name="adj2" fmla="val 17467272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15" name="TextBox 20"/>
          <p:cNvSpPr txBox="1">
            <a:spLocks noChangeArrowheads="1"/>
          </p:cNvSpPr>
          <p:nvPr/>
        </p:nvSpPr>
        <p:spPr bwMode="auto">
          <a:xfrm>
            <a:off x="3857625" y="2571750"/>
            <a:ext cx="1285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sym typeface="Symbol" pitchFamily="18" charset="2"/>
              </a:rPr>
              <a:t>Х</a:t>
            </a:r>
            <a:endParaRPr lang="ru-RU" sz="4000" b="1" i="1"/>
          </a:p>
        </p:txBody>
      </p:sp>
      <p:sp>
        <p:nvSpPr>
          <p:cNvPr id="21516" name="Прямоугольник 21"/>
          <p:cNvSpPr>
            <a:spLocks noChangeArrowheads="1"/>
          </p:cNvSpPr>
          <p:nvPr/>
        </p:nvSpPr>
        <p:spPr bwMode="auto">
          <a:xfrm>
            <a:off x="3857625" y="5000625"/>
            <a:ext cx="960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75</a:t>
            </a:r>
            <a:r>
              <a:rPr lang="en-US" sz="4000" b="1">
                <a:sym typeface="Symbol" pitchFamily="18" charset="2"/>
              </a:rPr>
              <a:t></a:t>
            </a:r>
            <a:endParaRPr lang="ru-RU" sz="4000" b="1"/>
          </a:p>
        </p:txBody>
      </p:sp>
      <p:sp>
        <p:nvSpPr>
          <p:cNvPr id="21517" name="TextBox 22"/>
          <p:cNvSpPr txBox="1">
            <a:spLocks noChangeArrowheads="1"/>
          </p:cNvSpPr>
          <p:nvPr/>
        </p:nvSpPr>
        <p:spPr bwMode="auto">
          <a:xfrm>
            <a:off x="571500" y="1643063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smtClean="0"/>
              <a:t>№4</a:t>
            </a:r>
            <a:endParaRPr lang="ru-RU" sz="4000" b="1" dirty="0"/>
          </a:p>
        </p:txBody>
      </p:sp>
      <p:sp>
        <p:nvSpPr>
          <p:cNvPr id="21519" name="Прямоугольник 24"/>
          <p:cNvSpPr>
            <a:spLocks noChangeArrowheads="1"/>
          </p:cNvSpPr>
          <p:nvPr/>
        </p:nvSpPr>
        <p:spPr bwMode="auto">
          <a:xfrm>
            <a:off x="3857625" y="3857625"/>
            <a:ext cx="58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О</a:t>
            </a:r>
          </a:p>
        </p:txBody>
      </p:sp>
      <p:sp>
        <p:nvSpPr>
          <p:cNvPr id="26" name="Овал 25"/>
          <p:cNvSpPr/>
          <p:nvPr/>
        </p:nvSpPr>
        <p:spPr>
          <a:xfrm>
            <a:off x="4071938" y="38576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3642</TotalTime>
  <Words>189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Центральные углы и углы, вписанные в окружность</vt:lpstr>
      <vt:lpstr>Центральный угол-</vt:lpstr>
      <vt:lpstr>Дуга окружности, соответствующая центральному углу</vt:lpstr>
      <vt:lpstr>Вписанный угол</vt:lpstr>
      <vt:lpstr>Теорема о вписанном угле</vt:lpstr>
      <vt:lpstr>Найдите Х</vt:lpstr>
      <vt:lpstr>Найдите Х</vt:lpstr>
      <vt:lpstr>Найдите Х</vt:lpstr>
      <vt:lpstr>Презентация PowerPoint</vt:lpstr>
      <vt:lpstr>Презентация PowerPoint</vt:lpstr>
      <vt:lpstr>Найдите Х</vt:lpstr>
      <vt:lpstr>Презентация PowerPoint</vt:lpstr>
      <vt:lpstr>Презентация PowerPoint</vt:lpstr>
      <vt:lpstr>Презентация PowerPoint</vt:lpstr>
      <vt:lpstr>Найдите Х</vt:lpstr>
    </vt:vector>
  </TitlesOfParts>
  <Company>RUSSIA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Центральные углы и углы, вписанные в окружность</dc:title>
  <dc:creator>XP GAME 2007</dc:creator>
  <cp:lastModifiedBy>Штраус А П</cp:lastModifiedBy>
  <cp:revision>102</cp:revision>
  <cp:lastPrinted>2021-03-13T08:09:57Z</cp:lastPrinted>
  <dcterms:created xsi:type="dcterms:W3CDTF">2012-02-23T16:26:58Z</dcterms:created>
  <dcterms:modified xsi:type="dcterms:W3CDTF">2021-03-13T08:28:08Z</dcterms:modified>
</cp:coreProperties>
</file>