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6" r:id="rId5"/>
    <p:sldId id="261" r:id="rId6"/>
    <p:sldId id="259" r:id="rId7"/>
    <p:sldId id="260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7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32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0293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152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670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47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373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55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0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9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9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5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19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57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84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80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10C2-924A-4FFB-BA44-7F3C39A8BEC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3965B3-F5C7-4FF4-873B-6DBA91527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61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040D2-21A6-E208-851F-A183930DA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761" y="490194"/>
            <a:ext cx="9492944" cy="1621410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Высшие споровые растения. Отдел Моховидные</a:t>
            </a:r>
            <a:endParaRPr lang="ru-RU" sz="13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014B058-BACD-177A-D7DB-F73B66737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2" y="3071118"/>
            <a:ext cx="7025613" cy="3508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759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0584A5-7612-99C1-1ACA-BA1D7EC7FE48}"/>
              </a:ext>
            </a:extLst>
          </p:cNvPr>
          <p:cNvSpPr txBox="1"/>
          <p:nvPr/>
        </p:nvSpPr>
        <p:spPr>
          <a:xfrm>
            <a:off x="707010" y="1046374"/>
            <a:ext cx="8448772" cy="3627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Домашнее задание</a:t>
            </a:r>
            <a:endParaRPr lang="ru-RU" sz="40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Изучить параграфы 5, 6, вопросы (устно), </a:t>
            </a:r>
          </a:p>
          <a:p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найти в Интернете легенду о мхах (по желанию).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7459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9F9F3-386A-1EEC-7D0D-8CA01347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>
                <a:solidFill>
                  <a:schemeClr val="accent4">
                    <a:lumMod val="50000"/>
                  </a:schemeClr>
                </a:solidFill>
              </a:rPr>
              <a:t>Пословицы и поговорки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0BFAF4-A994-812F-EA6F-A1416D02C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kern="1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Зеленая ограда – живая отрада.</a:t>
            </a:r>
            <a:endParaRPr lang="ru-RU" sz="3600" kern="1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kern="1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Пустоцвет не приносит плодов.</a:t>
            </a:r>
            <a:endParaRPr lang="ru-RU" sz="3600" kern="1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kern="1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Утро вечера мудренее, трава соломы зеленее.</a:t>
            </a:r>
            <a:endParaRPr lang="ru-RU" sz="3600" kern="1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Зеленый наряд радует взгляд. 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3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026E53-C44D-0C74-55DF-A6F2EC392845}"/>
              </a:ext>
            </a:extLst>
          </p:cNvPr>
          <p:cNvSpPr txBox="1"/>
          <p:nvPr/>
        </p:nvSpPr>
        <p:spPr>
          <a:xfrm>
            <a:off x="678730" y="375215"/>
            <a:ext cx="10661715" cy="6239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Почему водоросли относятся к низшим растениям?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имеют корней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имеют стеблей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имеют листьев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имеют органов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 startAt="2"/>
            </a:pPr>
            <a:r>
              <a:rPr lang="ru-RU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называется тело водоросли?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Спорофит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Побег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Слоевище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Стебель </a:t>
            </a:r>
            <a:endParaRPr lang="ru-RU" sz="1600" b="1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Выберите из списка водоросль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Герань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Ламинария 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Гербера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Элодея 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Где встречаются водоросли?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в воде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в морях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пресных водоемах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arenR"/>
            </a:pPr>
            <a:r>
              <a:rPr lang="ru-RU" sz="18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воде и в почве</a:t>
            </a:r>
            <a:endParaRPr lang="ru-RU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1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2189A85-62AD-0473-7806-15668D42B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60" y="410070"/>
            <a:ext cx="8248452" cy="6181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514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75E31E3A-14A8-BC90-2338-B363EBAB1720}"/>
              </a:ext>
            </a:extLst>
          </p:cNvPr>
          <p:cNvCxnSpPr>
            <a:cxnSpLocks/>
          </p:cNvCxnSpPr>
          <p:nvPr/>
        </p:nvCxnSpPr>
        <p:spPr>
          <a:xfrm flipH="1">
            <a:off x="1640264" y="1121790"/>
            <a:ext cx="1432874" cy="1200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9E09BCD-B23D-AADF-C99E-B5D67356A9D4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716894" y="1099846"/>
            <a:ext cx="644203" cy="1292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4DC9598F-9E1A-F60C-EB16-974754CD2DBC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4203537" y="1121817"/>
            <a:ext cx="287408" cy="1338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2C2D58DD-6A2A-4E11-2F68-C4ADD2627690}"/>
              </a:ext>
            </a:extLst>
          </p:cNvPr>
          <p:cNvCxnSpPr>
            <a:cxnSpLocks/>
          </p:cNvCxnSpPr>
          <p:nvPr/>
        </p:nvCxnSpPr>
        <p:spPr>
          <a:xfrm>
            <a:off x="8822971" y="997978"/>
            <a:ext cx="1160016" cy="1394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адпись 2">
            <a:extLst>
              <a:ext uri="{FF2B5EF4-FFF2-40B4-BE49-F238E27FC236}">
                <a16:creationId xmlns:a16="http://schemas.microsoft.com/office/drawing/2014/main" id="{B0D042C7-EFFF-A341-BCAE-ECDBE4E23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55" y="2476711"/>
            <a:ext cx="2535811" cy="1432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Моховидные</a:t>
            </a:r>
            <a:endParaRPr kumimoji="0" lang="ru-RU" altLang="ru-RU" sz="4400" b="1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0F329649-27D5-134F-C938-343FD9BEE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102" y="2392197"/>
            <a:ext cx="2892644" cy="1517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Плауновидные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A63FCBCB-ED9A-15CF-CEE3-0556A3F96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322" y="2460033"/>
            <a:ext cx="2694429" cy="1432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Хвощевидные</a:t>
            </a:r>
            <a:endParaRPr kumimoji="0" lang="ru-RU" altLang="ru-RU" sz="440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4E4ECE8-1BF1-BCDE-9C5F-BDF12F643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010" y="2392198"/>
            <a:ext cx="3132173" cy="1517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Папоротниковидные</a:t>
            </a:r>
            <a:endParaRPr kumimoji="0" lang="ru-RU" altLang="ru-RU" sz="44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04053D15-CBE7-11FD-113E-A9BEADD9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4" y="-1"/>
            <a:ext cx="12173866" cy="4835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74E9A7DA-10B6-B316-EDBE-1DCA78E45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008" y="376676"/>
            <a:ext cx="8502979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1" i="1" u="sng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Высшие споровые растения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A82E0B02-0147-AA19-0526-C55FCF8E5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84" y="2870709"/>
            <a:ext cx="1217386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1DD5225-F0FA-AA77-FE0A-48311080E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84" y="3466409"/>
            <a:ext cx="121738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CB279620-3B39-DFA1-CE01-B1728BAC8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55" y="4033291"/>
            <a:ext cx="2615716" cy="2824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EF0139B6-EAAF-0D35-BD1B-C24E725DF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538" y="4047103"/>
            <a:ext cx="2775971" cy="281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C5B44570-C2BF-E91D-EB88-AD9153247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999" y="4033792"/>
            <a:ext cx="2902193" cy="263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3776F884-3787-FE15-D17C-96A619B43F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2"/>
          <a:stretch/>
        </p:blipFill>
        <p:spPr bwMode="auto">
          <a:xfrm>
            <a:off x="9056682" y="4033291"/>
            <a:ext cx="2910864" cy="263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81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1F28A43D-7B2E-3E34-D936-2B85E81A4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575480"/>
              </p:ext>
            </p:extLst>
          </p:nvPr>
        </p:nvGraphicFramePr>
        <p:xfrm>
          <a:off x="235974" y="911901"/>
          <a:ext cx="9665110" cy="5823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3807">
                  <a:extLst>
                    <a:ext uri="{9D8B030D-6E8A-4147-A177-3AD203B41FA5}">
                      <a16:colId xmlns:a16="http://schemas.microsoft.com/office/drawing/2014/main" val="1644190562"/>
                    </a:ext>
                  </a:extLst>
                </a:gridCol>
                <a:gridCol w="2397617">
                  <a:extLst>
                    <a:ext uri="{9D8B030D-6E8A-4147-A177-3AD203B41FA5}">
                      <a16:colId xmlns:a16="http://schemas.microsoft.com/office/drawing/2014/main" val="3801136645"/>
                    </a:ext>
                  </a:extLst>
                </a:gridCol>
                <a:gridCol w="3313686">
                  <a:extLst>
                    <a:ext uri="{9D8B030D-6E8A-4147-A177-3AD203B41FA5}">
                      <a16:colId xmlns:a16="http://schemas.microsoft.com/office/drawing/2014/main" val="3107462253"/>
                    </a:ext>
                  </a:extLst>
                </a:gridCol>
              </a:tblGrid>
              <a:tr h="538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Признаки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Кукушкин лён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Сфагнум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789542968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Стебель ветвистый или нет?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Не ветвистый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?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658274436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Какие листья?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узкие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довольно широкие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616367094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Наличие ризоидов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есть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?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133030959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Окраска растения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Ярко-зелёная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?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108748098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наличие воздушных клеток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нет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есть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590430963"/>
                  </a:ext>
                </a:extLst>
              </a:tr>
              <a:tr h="83622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Расположение мужских и женских  органов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Двудомное растение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Однодомное растение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980239706"/>
                  </a:ext>
                </a:extLst>
              </a:tr>
              <a:tr h="836225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Коробочка, где располагаются споры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удлинённая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круглая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897442867"/>
                  </a:ext>
                </a:extLst>
              </a:tr>
              <a:tr h="618198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Количество накапливаемой влаги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небольшое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Очень большое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916240864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Где в основном растёт?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В лесу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На болоте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831127752"/>
                  </a:ext>
                </a:extLst>
              </a:tr>
              <a:tr h="427786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Образует ли торф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>
                          <a:effectLst/>
                        </a:rPr>
                        <a:t>нет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00" dirty="0">
                          <a:effectLst/>
                        </a:rPr>
                        <a:t>да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44374224"/>
                  </a:ext>
                </a:extLst>
              </a:tr>
            </a:tbl>
          </a:graphicData>
        </a:graphic>
      </p:graphicFrame>
      <p:sp>
        <p:nvSpPr>
          <p:cNvPr id="20" name="Rectangle 18">
            <a:extLst>
              <a:ext uri="{FF2B5EF4-FFF2-40B4-BE49-F238E27FC236}">
                <a16:creationId xmlns:a16="http://schemas.microsoft.com/office/drawing/2014/main" id="{5314EB1F-1C96-C53D-D58D-1D331DAAC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55" y="388681"/>
            <a:ext cx="9527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Сравнительная характеристика листостебельных мхов</a:t>
            </a:r>
            <a:endParaRPr kumimoji="0" lang="ru-RU" altLang="ru-RU" sz="40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6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6EA0CC3-EE43-DED4-D67C-F1C991FBF0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" y="0"/>
            <a:ext cx="6133706" cy="460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4C5615D-CFAB-6D1C-2D88-038E6CF1F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450" y="2931269"/>
            <a:ext cx="6057550" cy="4033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417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2CB28B-2F46-DF09-7E4C-06A7F9D6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err="1">
                <a:solidFill>
                  <a:schemeClr val="accent1">
                    <a:lumMod val="50000"/>
                  </a:schemeClr>
                </a:solidFill>
              </a:rPr>
              <a:t>Физминутка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 (тематическая)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936928-186C-E569-B2A1-AF6BC24EEF12}"/>
              </a:ext>
            </a:extLst>
          </p:cNvPr>
          <p:cNvSpPr txBox="1"/>
          <p:nvPr/>
        </p:nvSpPr>
        <p:spPr>
          <a:xfrm>
            <a:off x="471340" y="1357460"/>
            <a:ext cx="9021452" cy="5865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Мхи относят к высшим споровым растениям.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Споры формируются в плодах также, как и семена.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размножения мхов нужна вода.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Мхи, предположительно, произошли от водорослей.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Наука о мхах – эмбриология.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endParaRPr lang="ru-RU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B7E06CA-30D2-D69E-BA06-F7B610CE82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28" r="21512"/>
          <a:stretch/>
        </p:blipFill>
        <p:spPr bwMode="auto">
          <a:xfrm>
            <a:off x="10600266" y="4113449"/>
            <a:ext cx="1310326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4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B38747C-AA8B-188B-09C7-C813B1A83007}"/>
              </a:ext>
            </a:extLst>
          </p:cNvPr>
          <p:cNvSpPr txBox="1"/>
          <p:nvPr/>
        </p:nvSpPr>
        <p:spPr>
          <a:xfrm>
            <a:off x="452486" y="1"/>
            <a:ext cx="11425287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мхов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 для подстилки скоту.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строительстве. 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озеленении.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народной медицине.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Хорошее удобрение.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топливной промышленности. Торф – особый вид топлива, добывают его осушая болота.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химической промышленности. Из торфа получают древесный спирт, карболовую кислоту, смолы, изоляционные плиты, пластмассы, воск и другие вещества.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Заселяют бедные почвы и предохраняют их от эрозии.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 накопителями влаги и регуляторами водного баланса прилегающих территорий.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Служат пищей и домом для почвенных беспозвоночных и грибов.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Ухудшают продуктивность пахотных земель, вызывая их заболачивание.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Вытесняют на лугах ценные кормовые травы.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7237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352</Words>
  <Application>Microsoft Office PowerPoint</Application>
  <PresentationFormat>Широкоэкранный</PresentationFormat>
  <Paragraphs>88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Высшие споровые растения. Отдел Моховидные</vt:lpstr>
      <vt:lpstr>Пословицы и поговорки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Физминутка (тематическая)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Acer</dc:creator>
  <cp:lastModifiedBy>Acer</cp:lastModifiedBy>
  <cp:revision>2</cp:revision>
  <dcterms:created xsi:type="dcterms:W3CDTF">2024-11-28T23:24:19Z</dcterms:created>
  <dcterms:modified xsi:type="dcterms:W3CDTF">2024-11-29T08:59:52Z</dcterms:modified>
</cp:coreProperties>
</file>