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852488"/>
            <a:ext cx="50863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thumbs.dreamstime.com/b/%D1%81%D1%82%D1%83%D0%B4%D0%B5%D0%BD%D1%82-%D1%81-%D1%81%D1%82%D0%B8%D0%BB%D0%B5%D0%BC-%D1%88%D0%B0%D1%80%D0%B6%D0%B0-%D1%82%D0%B0%D0%BB%D0%B8%D1%81%D0%BC%D0%B0%D0%BD%D0%B0-%D1%87%D0%B5%D0%BC%D0%BE%D0%B4%D0%B0%D0%BD%D0%B0-%D0%BA%D0%BD%D0%B8%D0%B3%D0%B8-117427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thumbs.dreamstime.com/b/%D1%81%D1%82%D1%83%D0%B4%D0%B5%D0%BD%D1%82-%D1%81-%D1%81%D1%82%D0%B8%D0%BB%D0%B5%D0%BC-%D1%88%D0%B0%D1%80%D0%B6%D0%B0-%D1%82%D0%B0%D0%BB%D0%B8%D1%81%D0%BC%D0%B0%D0%BD%D0%B0-%D1%87%D0%B5%D0%BC%D0%BE%D0%B4%D0%B0%D0%BD%D0%B0-%D0%BA%D0%BD%D0%B8%D0%B3%D0%B8-117427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thumbs.dreamstime.com/b/%D1%81%D1%82%D1%83%D0%B4%D0%B5%D0%BD%D1%82-%D1%81-%D1%81%D1%82%D0%B8%D0%BB%D0%B5%D0%BC-%D1%88%D0%B0%D1%80%D0%B6%D0%B0-%D1%82%D0%B0%D0%BB%D0%B8%D1%81%D0%BC%D0%B0%D0%BD%D0%B0-%D1%87%D0%B5%D0%BC%D0%BE%D0%B4%D0%B0%D0%BD%D0%B0-%D0%BA%D0%BD%D0%B8%D0%B3%D0%B8-1174270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3714776" cy="33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 descr="https://goiran.ru/wp-content/uploads/ghalamzani-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66"/>
            <a:ext cx="1670148" cy="1143008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71678"/>
            <a:ext cx="2000264" cy="14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 descr="https://st2.stpulscen.ru/images/product/420/264/169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4"/>
            <a:ext cx="4336876" cy="2571768"/>
          </a:xfrm>
          <a:prstGeom prst="rect">
            <a:avLst/>
          </a:prstGeom>
          <a:noFill/>
        </p:spPr>
      </p:pic>
      <p:pic>
        <p:nvPicPr>
          <p:cNvPr id="16404" name="Picture 20" descr="http://tayniymir.com/wp-content/uploads/2019/10/1-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923728" cy="1643074"/>
          </a:xfrm>
          <a:prstGeom prst="rect">
            <a:avLst/>
          </a:prstGeom>
          <a:noFill/>
        </p:spPr>
      </p:pic>
      <p:pic>
        <p:nvPicPr>
          <p:cNvPr id="16406" name="Picture 22" descr="https://www.bronnitsy.com/upload/iblock/b5b/b5befa578c01c75905ed7e7b67d057e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857760"/>
            <a:ext cx="1571636" cy="1571637"/>
          </a:xfrm>
          <a:prstGeom prst="rect">
            <a:avLst/>
          </a:prstGeom>
          <a:noFill/>
        </p:spPr>
      </p:pic>
      <p:pic>
        <p:nvPicPr>
          <p:cNvPr id="16408" name="Picture 24" descr="https://www.medkv.ru/images/detailed/15/termometr-amrus-tvy-1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50004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Получение </a:t>
            </a:r>
            <a:r>
              <a:rPr lang="ru-RU" b="1" dirty="0" smtClean="0">
                <a:solidFill>
                  <a:srgbClr val="0070C0"/>
                </a:solidFill>
              </a:rPr>
              <a:t>металлов </a:t>
            </a:r>
            <a:r>
              <a:rPr lang="ru-RU" b="1" dirty="0" smtClean="0">
                <a:solidFill>
                  <a:srgbClr val="0070C0"/>
                </a:solidFill>
              </a:rPr>
              <a:t>Металлургический </a:t>
            </a:r>
            <a:r>
              <a:rPr lang="ru-RU" b="1" dirty="0" smtClean="0">
                <a:solidFill>
                  <a:srgbClr val="0070C0"/>
                </a:solidFill>
              </a:rPr>
              <a:t>комплекс </a:t>
            </a:r>
            <a:r>
              <a:rPr lang="ru-RU" b="1" dirty="0" smtClean="0">
                <a:solidFill>
                  <a:srgbClr val="0070C0"/>
                </a:solidFill>
              </a:rPr>
              <a:t>Черная и цветная металлургия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чего?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Где?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Каким?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476250"/>
            <a:ext cx="8207375" cy="1081088"/>
          </a:xfrm>
          <a:prstGeom prst="rect">
            <a:avLst/>
          </a:prstGeom>
          <a:solidFill>
            <a:srgbClr val="DCE4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Нахождение металлов в природе</a:t>
            </a:r>
          </a:p>
          <a:p>
            <a:pPr algn="ctr"/>
            <a:r>
              <a:rPr lang="ru-RU" altLang="ru-RU" sz="2400" b="1"/>
              <a:t>(В зависимости от активности металла)</a:t>
            </a:r>
          </a:p>
        </p:txBody>
      </p:sp>
      <p:graphicFrame>
        <p:nvGraphicFramePr>
          <p:cNvPr id="29860" name="Group 164"/>
          <p:cNvGraphicFramePr>
            <a:graphicFrameLocks noGrp="1"/>
          </p:cNvGraphicFramePr>
          <p:nvPr/>
        </p:nvGraphicFramePr>
        <p:xfrm>
          <a:off x="468313" y="2636838"/>
          <a:ext cx="8207375" cy="2663825"/>
        </p:xfrm>
        <a:graphic>
          <a:graphicData uri="http://schemas.openxmlformats.org/drawingml/2006/table">
            <a:tbl>
              <a:tblPr/>
              <a:tblGrid>
                <a:gridCol w="466725"/>
                <a:gridCol w="461962"/>
                <a:gridCol w="474663"/>
                <a:gridCol w="474662"/>
                <a:gridCol w="525463"/>
                <a:gridCol w="471487"/>
                <a:gridCol w="522288"/>
                <a:gridCol w="471487"/>
                <a:gridCol w="473075"/>
                <a:gridCol w="474663"/>
                <a:gridCol w="473075"/>
                <a:gridCol w="522287"/>
                <a:gridCol w="477838"/>
                <a:gridCol w="484187"/>
                <a:gridCol w="484188"/>
                <a:gridCol w="465137"/>
                <a:gridCol w="484188"/>
              </a:tblGrid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kumimoji="0" lang="en-US" alt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endParaRPr kumimoji="0" lang="en-US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</a:tr>
              <a:tr h="2160587">
                <a:tc gridSpan="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Только в соединениях</a:t>
                      </a:r>
                      <a:endParaRPr kumimoji="0" lang="ru-RU" alt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 соединениях и в свободном виде</a:t>
                      </a:r>
                      <a:endParaRPr kumimoji="0" lang="ru-RU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Главным образом в свободном виде</a:t>
                      </a:r>
                      <a:endParaRPr kumimoji="0" lang="ru-RU" alt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89" name="Rectangle 162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4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Металлургия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Наука о методах и процессах производства металлов из руд, о получении сплавов и обработке металлов.</a:t>
            </a:r>
          </a:p>
          <a:p>
            <a:pPr eaLnBrk="1" hangingPunct="1"/>
            <a:r>
              <a:rPr lang="ru-RU" altLang="ru-RU" sz="2800" b="1" smtClean="0"/>
              <a:t>Отрасль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/>
              <a:t>    промышленности</a:t>
            </a:r>
          </a:p>
          <a:p>
            <a:pPr eaLnBrk="1" hangingPunct="1"/>
            <a:r>
              <a:rPr lang="ru-RU" altLang="ru-RU" sz="2800" b="1" smtClean="0"/>
              <a:t>Чёрная и цветная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/>
              <a:t>    металлургия</a:t>
            </a:r>
          </a:p>
        </p:txBody>
      </p:sp>
      <p:pic>
        <p:nvPicPr>
          <p:cNvPr id="9220" name="Picture 6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997200"/>
            <a:ext cx="40687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Руды металлов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82600" y="5516563"/>
            <a:ext cx="171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Боксит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563938" y="55165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>
              <a:latin typeface="Arial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492500" y="5589588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latin typeface="Arial" charset="0"/>
              </a:rPr>
              <a:t>Пирит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6640513" y="5589588"/>
            <a:ext cx="196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Arial" charset="0"/>
              </a:rPr>
              <a:t>Каменная соль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592138" y="1412875"/>
            <a:ext cx="8228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Arial" charset="0"/>
              </a:rPr>
              <a:t>Минералы и горные породы, содержащие соединения металлов, и пригодные для их промышленного получения, называются </a:t>
            </a:r>
            <a:r>
              <a:rPr lang="ru-RU" altLang="ru-RU" sz="2800" b="1">
                <a:solidFill>
                  <a:schemeClr val="tx2"/>
                </a:solidFill>
                <a:latin typeface="Arial" charset="0"/>
              </a:rPr>
              <a:t>рудами.</a:t>
            </a:r>
          </a:p>
        </p:txBody>
      </p:sp>
      <p:pic>
        <p:nvPicPr>
          <p:cNvPr id="8200" name="Picture 1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3100"/>
            <a:ext cx="2609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213100"/>
            <a:ext cx="2838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13100"/>
            <a:ext cx="2609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Пирометаллургия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35975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/>
              <a:t>    Методы обработки руд, основанные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/>
              <a:t>    н</a:t>
            </a:r>
            <a:r>
              <a:rPr lang="en-US" altLang="ru-RU" sz="2800" b="1" smtClean="0"/>
              <a:t>a</a:t>
            </a:r>
            <a:r>
              <a:rPr lang="ru-RU" altLang="ru-RU" sz="2800" b="1" smtClean="0"/>
              <a:t> химических реакциях, происходящих при </a:t>
            </a:r>
            <a:r>
              <a:rPr lang="ru-RU" altLang="ru-RU" sz="2800" b="1" u="sng" smtClean="0"/>
              <a:t>высоких температурах</a:t>
            </a:r>
            <a:r>
              <a:rPr lang="ru-RU" altLang="ru-RU" sz="2800" b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Обжиг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Плавка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/>
              <a:t>    Восстановители: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b="1" smtClean="0"/>
              <a:t>   </a:t>
            </a:r>
            <a:r>
              <a:rPr lang="ru-RU" altLang="ru-RU" sz="2800" b="1" smtClean="0"/>
              <a:t> </a:t>
            </a:r>
            <a:r>
              <a:rPr lang="en-US" altLang="ru-RU" sz="2800" b="1" smtClean="0"/>
              <a:t>C, CO, </a:t>
            </a:r>
            <a:r>
              <a:rPr lang="ru-RU" altLang="ru-RU" sz="2800" b="1" smtClean="0"/>
              <a:t>Н</a:t>
            </a:r>
            <a:r>
              <a:rPr lang="en-US" altLang="ru-RU" sz="2000" b="1" smtClean="0"/>
              <a:t>2</a:t>
            </a:r>
            <a:r>
              <a:rPr lang="en-US" altLang="ru-RU" sz="2800" b="1" smtClean="0"/>
              <a:t>, Al, Mg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/>
              <a:t>    Получают:</a:t>
            </a:r>
            <a:r>
              <a:rPr lang="en-US" altLang="ru-RU" sz="2800" b="1" smtClean="0"/>
              <a:t> </a:t>
            </a:r>
            <a:endParaRPr lang="ru-RU" alt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/>
              <a:t>    </a:t>
            </a:r>
            <a:r>
              <a:rPr lang="en-US" altLang="ru-RU" sz="2800" b="1" smtClean="0"/>
              <a:t>Fe(</a:t>
            </a:r>
            <a:r>
              <a:rPr lang="ru-RU" altLang="ru-RU" sz="2800" b="1" smtClean="0"/>
              <a:t>чугун и сталь),</a:t>
            </a:r>
            <a:endParaRPr lang="en-US" alt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b="1" smtClean="0"/>
              <a:t>    Cu, Ge, Pb, Sn, Ni</a:t>
            </a:r>
            <a:r>
              <a:rPr lang="ru-RU" altLang="ru-RU" sz="2800" b="1" smtClean="0"/>
              <a:t>, </a:t>
            </a:r>
            <a:r>
              <a:rPr lang="en-US" altLang="ru-RU" sz="2800" b="1" smtClean="0"/>
              <a:t>Cr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b="1" smtClean="0"/>
              <a:t>   </a:t>
            </a:r>
            <a:endParaRPr lang="ru-RU" altLang="ru-RU" sz="2800" b="1" smtClean="0"/>
          </a:p>
          <a:p>
            <a:pPr eaLnBrk="1" hangingPunct="1">
              <a:lnSpc>
                <a:spcPct val="90000"/>
              </a:lnSpc>
            </a:pPr>
            <a:endParaRPr lang="ru-RU" altLang="ru-RU" sz="2800" b="1" smtClean="0"/>
          </a:p>
        </p:txBody>
      </p:sp>
      <p:pic>
        <p:nvPicPr>
          <p:cNvPr id="12292" name="Picture 6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636838"/>
            <a:ext cx="34258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Гидрометаллургия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8475" y="1052513"/>
            <a:ext cx="4835525" cy="5078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Методы получения металлов,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основанные на химических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реакциях, происходящих 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</a:t>
            </a:r>
            <a:r>
              <a:rPr lang="ru-RU" altLang="ru-RU" sz="2400" b="1" u="sng" smtClean="0"/>
              <a:t>растворах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Перевод природного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соединения в раствор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Восстановление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 металлов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smtClean="0"/>
              <a:t>     </a:t>
            </a:r>
            <a:r>
              <a:rPr lang="ru-RU" altLang="ru-RU" sz="2400" b="1" smtClean="0"/>
              <a:t>Получают: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     </a:t>
            </a:r>
            <a:r>
              <a:rPr lang="en-US" altLang="ru-RU" sz="2400" b="1" smtClean="0"/>
              <a:t>Au, Ag, Cu, Zn, Mo, U </a:t>
            </a:r>
            <a:endParaRPr lang="ru-RU" altLang="ru-RU" sz="2400" b="1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 smtClean="0"/>
          </a:p>
        </p:txBody>
      </p:sp>
      <p:pic>
        <p:nvPicPr>
          <p:cNvPr id="13316" name="Picture 6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790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Электрометаллургия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85933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b="1" smtClean="0"/>
              <a:t>    Методы получения металлов, основанные на выделении металлов из растворов или расплавов их соединений при пропускании через них </a:t>
            </a:r>
            <a:r>
              <a:rPr lang="ru-RU" altLang="ru-RU" sz="2400" b="1" u="sng" smtClean="0"/>
              <a:t>электрического тока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smtClean="0"/>
              <a:t>    </a:t>
            </a:r>
            <a:endParaRPr lang="ru-RU" altLang="ru-RU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smtClean="0"/>
              <a:t>    Получают: </a:t>
            </a:r>
            <a:endParaRPr lang="en-US" altLang="ru-RU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smtClean="0"/>
              <a:t>    Al, Mg, K, Na, Li, Ca</a:t>
            </a:r>
            <a:endParaRPr lang="ru-RU" altLang="ru-RU" sz="2400" b="1" u="sng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13903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245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Получение металлов Металлургический комплекс Черная и цветная металлургия</vt:lpstr>
      <vt:lpstr>Слайд 4</vt:lpstr>
      <vt:lpstr>Металлургия</vt:lpstr>
      <vt:lpstr>Руды металлов</vt:lpstr>
      <vt:lpstr>Пирометаллургия</vt:lpstr>
      <vt:lpstr>Гидрометаллургия</vt:lpstr>
      <vt:lpstr>Электрометаллургия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18</cp:revision>
  <dcterms:created xsi:type="dcterms:W3CDTF">2024-04-04T14:27:39Z</dcterms:created>
  <dcterms:modified xsi:type="dcterms:W3CDTF">2024-08-20T09:42:33Z</dcterms:modified>
</cp:coreProperties>
</file>