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82" r:id="rId4"/>
    <p:sldId id="278" r:id="rId5"/>
    <p:sldId id="270" r:id="rId6"/>
    <p:sldId id="271" r:id="rId7"/>
    <p:sldId id="272" r:id="rId8"/>
    <p:sldId id="274" r:id="rId9"/>
    <p:sldId id="275" r:id="rId10"/>
    <p:sldId id="280" r:id="rId11"/>
    <p:sldId id="276" r:id="rId12"/>
    <p:sldId id="277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B72174-F443-A985-11AB-E202DCA1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E9AF36-2CBE-29A1-46A9-852322613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FC8F4-4757-5E40-2261-34D5FACA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3AC67B-3B33-0E86-2633-BD1B5868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4A37ED-54EA-B2A8-CC0B-99E513B7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37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DF61C-3188-CBDD-28D4-FF7F01A0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5DE5EA-D2DE-07E4-0CA6-0D1745CD8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720247-A0C1-219D-E5BA-F12B80ED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479FAD-D849-4638-D81A-50FD0DD4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2508B1-B47A-E0C0-B424-B5C0BF85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0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2EC92BF-C575-C199-D0D2-4CF830B5E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A5E787-358A-F3CF-4010-AD6D84B8C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B1D071-BF0E-C886-B7DD-F15B0EF1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BAD4A9-103A-05D4-8045-D250E3A7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B7A7C6-42EF-B959-1261-F8E340F7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1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8E3C0F-7014-ABFE-C4AD-FDF2F5D8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E242DA-1172-6C86-A19D-CE8F8188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EAE66-1C4B-ACE6-BE04-E39AD309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E02FB-6C70-FDF3-88BB-1E4EED50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E6B1D8-543B-4740-A3BD-0DE60B87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29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F7396-3C7A-6A26-C2DF-EFA8D099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A21A84-D831-C676-3AD6-DB9C33116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183ED-3945-0CDD-9E06-869132B5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BF0A1D-51BA-0396-D729-BD5D493C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54423F-CF09-3BF3-EB97-08A3080E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7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65AF1B-0C91-56FC-5B3C-82A24E1E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E9D9B6-A779-5EC4-C578-A8ED932E6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17182B-2242-575F-5EEE-ABD8474D0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B1EFEB-0CB8-61F4-084B-C698784E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9BCE88-C7F1-C5A7-6B68-D45D1CA4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2E4274-25A6-99D5-F639-6081612A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0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83C75-480C-A864-BE5E-4709A6A8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D6D16D-7717-B196-F3EA-3E14D0123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ED4103-16A7-34B0-9AA0-B5F99104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B5E2B3-E0F7-DF62-4595-18BC5A07A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248A2A-5355-6107-F8FE-FB707B930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BAE162-3D3B-9EEE-499B-AB3B4932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78E7E2-92CC-E35C-8FCE-FEBFC6AD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4C202BB-D1EC-3AEE-BA20-CE11565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51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67DBE8-7D1D-E229-CA1C-EBFD798E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3BC5FC0-8BA3-B12C-6145-473DFFB1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3C6ED85-E585-CDAD-73F0-38547EC4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89834E-8ED9-5E82-3FC8-2B805848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46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940EDF7-5028-580A-558D-E75ADAEC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EA54A1E-E0E2-39B1-CBC9-B613E380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06369C6-969F-9F94-8531-3CD39B43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4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6B8D4-947C-F6B9-C228-07C8976B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0EDC2C-925A-026D-0297-19E4A2FA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D8058EA-711F-E93D-C5E7-7FA645B45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CF2A99-758A-F721-AA95-A0984263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4FEA36-C65E-F874-D877-0C7E30A4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4BF58C-0AEB-0E3D-2DDB-AE76A6BF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4CF0F-628A-9571-1ECB-26BAABC5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CB6E27-519D-C0E4-BD64-4FD2FCBEC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60A753-21DF-4C37-8ADC-DA46E0494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12C59D-F949-04B6-18FA-C880030C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7BC2EC-E01E-B63B-9954-0E9736EE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25566F-45E4-977F-B8F7-FD0B13B3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6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C544A7-EFEF-2B2F-C199-9144A11E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E2B5EC-2E82-7A57-CD45-9DDE138EF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08B13D-EC33-A797-BFE7-B7624CCA5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5259-E2B1-422C-A5AB-2699251CDB56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A795E5-937E-F82C-1836-EC1878BB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6EA7EB-CE72-D6C1-39DA-8879CD7EB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F089-D9DF-4DD4-916F-152EA4930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83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avatars.mds.yandex.net/i?id=ae91a093a371e862648416ab826c3e71aa9b68c6-4937208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917" y="733245"/>
            <a:ext cx="10239555" cy="527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25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913"/>
            <a:ext cx="10515600" cy="16303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Ответ на задание 7 «Мастер-класс в политехникуме».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/>
              <a:t>А =  </a:t>
            </a:r>
            <a:endParaRPr lang="ru-RU" sz="80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6384" y="1875089"/>
            <a:ext cx="1232236" cy="1178661"/>
          </a:xfrm>
          <a:prstGeom prst="rect">
            <a:avLst/>
          </a:prstGeom>
          <a:noFill/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2" y="2809875"/>
            <a:ext cx="3887548" cy="245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Рефлексия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988" y="1825625"/>
            <a:ext cx="9136811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Сегодня на уроке:</a:t>
            </a:r>
            <a:endParaRPr lang="ru-RU" sz="2000" kern="100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 smtClean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интересно …</a:t>
            </a:r>
            <a:endParaRPr lang="ru-RU" sz="2000" kern="100" dirty="0" smtClean="0">
              <a:solidFill>
                <a:srgbClr val="00B05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 smtClean="0">
                <a:solidFill>
                  <a:srgbClr val="FFC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Было трудно …</a:t>
            </a:r>
            <a:endParaRPr lang="ru-RU" sz="2000" kern="100" dirty="0" smtClean="0">
              <a:solidFill>
                <a:srgbClr val="FFC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понравилось …</a:t>
            </a:r>
            <a:endParaRPr lang="ru-RU" sz="2000" kern="100" dirty="0" smtClean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узнал (а) …</a:t>
            </a:r>
            <a:endParaRPr lang="ru-RU" sz="2000" kern="1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получилось …</a:t>
            </a:r>
            <a:endParaRPr lang="ru-RU" sz="2000" kern="1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92D05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Теперь я могу …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п. 8-9, № 157 (а, г), 172.</a:t>
            </a:r>
          </a:p>
          <a:p>
            <a:r>
              <a:rPr lang="ru-RU" sz="4000" b="1" dirty="0" smtClean="0"/>
              <a:t>*Составить творческую практическую задачу для одноклассника в соответствии с темой урока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86928"/>
            <a:ext cx="10515600" cy="50900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УРОК!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165B870-2CA4-664C-72BA-D7F25D55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929" y="2091214"/>
            <a:ext cx="5624668" cy="41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A81F7-8EF4-1FDD-7FB5-FF53EA7C7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447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Обобщающее повторение </a:t>
            </a:r>
            <a: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4800" b="1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теме </a:t>
            </a:r>
            <a: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«Основные понятия </a:t>
            </a:r>
            <a:r>
              <a:rPr lang="ru-RU" sz="4800" b="1" kern="1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алгебры</a:t>
            </a:r>
            <a:r>
              <a:rPr lang="ru-RU" sz="4800" b="1" dirty="0" smtClean="0">
                <a:solidFill>
                  <a:srgbClr val="C00000"/>
                </a:solidFill>
              </a:rPr>
              <a:t>»</a:t>
            </a:r>
            <a:r>
              <a:rPr lang="ru-RU" sz="4800" b="1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kern="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4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035"/>
            <a:ext cx="10515600" cy="11128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Чек-лист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164564"/>
          <a:ext cx="10515604" cy="392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/>
                <a:gridCol w="955964"/>
                <a:gridCol w="955964"/>
                <a:gridCol w="955964"/>
                <a:gridCol w="955964"/>
                <a:gridCol w="955964"/>
                <a:gridCol w="955964"/>
                <a:gridCol w="955964"/>
                <a:gridCol w="955964"/>
                <a:gridCol w="955964"/>
                <a:gridCol w="955964"/>
              </a:tblGrid>
              <a:tr h="2059785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Ф.И.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учащегося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 "Отгадай слово"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(1 балл)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Индивиду-альная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Тест "Проверь себя"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(5 баллов)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 "Найди соответст-вие"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(2 балла)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 "Упрости выражение"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(2 балла)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Индивиду-альная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работа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"Решение уравнений"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(5 баллов)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Групповая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Коорди-наты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(2 балла)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5875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Групповая работа "Мастер-класс в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политех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никуме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5875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 балла)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дополнитель-ных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балла на всю команду, как поощрение за работу в группе</a:t>
                      </a:r>
                    </a:p>
                    <a:p>
                      <a:pPr algn="ctr"/>
                      <a:endParaRPr lang="ru-RU" sz="1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балла</a:t>
                      </a: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Отметка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1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Ответы к заданию 1 «Отгадай слово»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0408" y="1825625"/>
            <a:ext cx="6583392" cy="4351338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уравнение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формула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абсцисса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алгоритм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ордината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9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 на задание 2 Тест "Проверь себя"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13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566"/>
                <a:gridCol w="287403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32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32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1. Укажите номер линейного уравнения: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                 1)  2 х</a:t>
                      </a:r>
                      <a:r>
                        <a:rPr lang="ru-RU" sz="2400" b="1" kern="100" baseline="300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 + 12 = 7;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                 2) -5,3 </a:t>
                      </a:r>
                      <a:r>
                        <a:rPr lang="ru-RU" sz="2400" b="1" kern="100" dirty="0" err="1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 = -15;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                 3) - 4 - 7х</a:t>
                      </a:r>
                      <a:r>
                        <a:rPr lang="ru-RU" sz="2400" b="1" kern="100" baseline="300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 = 3,4 – 9х.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C00000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2. Чему равен коэффициент одночлена     -7,8 </a:t>
                      </a:r>
                      <a:r>
                        <a:rPr lang="en-US" sz="2400" b="1" i="1" kern="100" dirty="0" err="1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abc</a:t>
                      </a: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?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C00000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- 7,8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3. Найдите корень уравнения    -3х + 5х = 10.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C00000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4. Приведите подобные слагаемые    5х – 16х – 7х.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C00000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-18 </a:t>
                      </a:r>
                      <a:r>
                        <a:rPr lang="ru-RU" sz="2400" b="1" kern="100" dirty="0" err="1">
                          <a:solidFill>
                            <a:srgbClr val="C00000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 kern="100" dirty="0">
                        <a:solidFill>
                          <a:srgbClr val="C00000"/>
                        </a:solidFill>
                        <a:latin typeface="Calibri Ligh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chemeClr val="tx1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5. В какой четверти находится точка А (-700; -123)?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solidFill>
                            <a:srgbClr val="C00000"/>
                          </a:solidFill>
                          <a:latin typeface="Calibri Light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41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Ответ на задание 3 «Найди соответствие»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526875"/>
          <a:ext cx="10515600" cy="52365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7589"/>
                <a:gridCol w="7308011"/>
              </a:tblGrid>
              <a:tr h="11636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00" dirty="0">
                          <a:solidFill>
                            <a:srgbClr val="002060"/>
                          </a:solidFill>
                        </a:rPr>
                        <a:t>Коэффициент одночлена</a:t>
                      </a:r>
                      <a:endParaRPr lang="ru-RU" sz="2400" b="1" kern="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/>
                        <a:t>числовой множитель, записанный перед буквенной частью</a:t>
                      </a:r>
                      <a:endParaRPr lang="ru-RU" sz="2400" b="1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>
                          <a:solidFill>
                            <a:srgbClr val="002060"/>
                          </a:solidFill>
                        </a:rPr>
                        <a:t>Подобные слагаемые</a:t>
                      </a:r>
                      <a:endParaRPr lang="ru-RU" sz="2400" b="1" kern="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/>
                        <a:t>слагаемые, имеющие одинаковую буквенную часть</a:t>
                      </a:r>
                      <a:endParaRPr lang="ru-RU" sz="2400" b="1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6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>
                          <a:solidFill>
                            <a:srgbClr val="002060"/>
                          </a:solidFill>
                        </a:rPr>
                        <a:t>Привести подобные слагаемые</a:t>
                      </a:r>
                      <a:endParaRPr lang="ru-RU" sz="2400" b="1" kern="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/>
                        <a:t>сложить их коэффициенты и результат умножить на их общую буквенную часть</a:t>
                      </a:r>
                      <a:endParaRPr lang="ru-RU" sz="2400" b="1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6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>
                          <a:solidFill>
                            <a:srgbClr val="002060"/>
                          </a:solidFill>
                        </a:rPr>
                        <a:t>Уравнение</a:t>
                      </a:r>
                      <a:endParaRPr lang="ru-RU" sz="2400" b="1" kern="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/>
                        <a:t>равенство, содержащее неизвестное число, обозначенное буквой</a:t>
                      </a:r>
                      <a:endParaRPr lang="ru-RU" sz="2400" b="1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6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>
                          <a:solidFill>
                            <a:srgbClr val="002060"/>
                          </a:solidFill>
                        </a:rPr>
                        <a:t>Координатная плоскость</a:t>
                      </a:r>
                      <a:endParaRPr lang="ru-RU" sz="2400" b="1" kern="1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b="1" kern="100" dirty="0"/>
                        <a:t>это плоскость, на которой задана система координат</a:t>
                      </a:r>
                      <a:endParaRPr lang="ru-RU" sz="2400" b="1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 на задание 4 «Упростить выражение»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936" y="2191109"/>
            <a:ext cx="11516264" cy="398585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1)    -0,5 (60х – 8у) =    </a:t>
            </a:r>
            <a:r>
              <a:rPr lang="ru-RU" sz="4400" b="1" u="sng" dirty="0" smtClean="0">
                <a:solidFill>
                  <a:srgbClr val="C00000"/>
                </a:solidFill>
              </a:rPr>
              <a:t>-30х + 4у</a:t>
            </a:r>
          </a:p>
          <a:p>
            <a:endParaRPr lang="ru-RU" sz="4400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2)    3(2х – 5у) – 4(5х – 9у) - 7 =     </a:t>
            </a:r>
            <a:r>
              <a:rPr lang="ru-RU" sz="4400" b="1" u="sng" dirty="0" smtClean="0">
                <a:solidFill>
                  <a:srgbClr val="C00000"/>
                </a:solidFill>
              </a:rPr>
              <a:t>-14х + 21у - 7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</a:rPr>
              <a:t/>
            </a:r>
            <a:br>
              <a:rPr lang="ru-RU" b="1" dirty="0" smtClean="0">
                <a:solidFill>
                  <a:srgbClr val="0099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Ответ на задание 5  «Решите уравнения»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483" cy="4351338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/>
              <a:t>1)    -</a:t>
            </a:r>
            <a:r>
              <a:rPr lang="ru-RU" sz="4800" b="1" dirty="0" err="1" smtClean="0"/>
              <a:t>х</a:t>
            </a:r>
            <a:r>
              <a:rPr lang="ru-RU" sz="4800" b="1" dirty="0" smtClean="0"/>
              <a:t> + 12 = 2х – 15                                                             </a:t>
            </a:r>
          </a:p>
          <a:p>
            <a:r>
              <a:rPr lang="ru-RU" sz="4800" b="1" dirty="0" smtClean="0"/>
              <a:t>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Ответ:      9</a:t>
            </a:r>
            <a:endParaRPr lang="ru-RU" sz="4800" dirty="0" smtClean="0">
              <a:solidFill>
                <a:srgbClr val="C00000"/>
              </a:solidFill>
            </a:endParaRPr>
          </a:p>
          <a:p>
            <a:r>
              <a:rPr lang="ru-RU" sz="4800" b="1" dirty="0" smtClean="0"/>
              <a:t>2)    -5(3х +1) - 15 = -15(</a:t>
            </a:r>
            <a:r>
              <a:rPr lang="ru-RU" sz="4800" b="1" dirty="0" err="1" smtClean="0"/>
              <a:t>х</a:t>
            </a:r>
            <a:r>
              <a:rPr lang="ru-RU" sz="4800" b="1" dirty="0" smtClean="0"/>
              <a:t> +3)	                        </a:t>
            </a:r>
          </a:p>
          <a:p>
            <a:r>
              <a:rPr lang="ru-RU" sz="4800" b="1" dirty="0" smtClean="0"/>
              <a:t>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Ответ: нет корней</a:t>
            </a:r>
            <a:endParaRPr lang="ru-RU" sz="4800" dirty="0" smtClean="0">
              <a:solidFill>
                <a:srgbClr val="C00000"/>
              </a:solidFill>
            </a:endParaRPr>
          </a:p>
          <a:p>
            <a:r>
              <a:rPr lang="ru-RU" sz="4800" b="1" dirty="0" smtClean="0"/>
              <a:t>3)     12х - 3 = 6(2х -   )-2                            </a:t>
            </a:r>
          </a:p>
          <a:p>
            <a:r>
              <a:rPr lang="ru-RU" sz="4800" b="1" dirty="0" smtClean="0"/>
              <a:t>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Ответ: </a:t>
            </a:r>
            <a:r>
              <a:rPr lang="ru-RU" sz="4800" b="1" dirty="0" err="1" smtClean="0">
                <a:solidFill>
                  <a:srgbClr val="C00000"/>
                </a:solidFill>
              </a:rPr>
              <a:t>х</a:t>
            </a:r>
            <a:r>
              <a:rPr lang="ru-RU" sz="4800" b="1" dirty="0" smtClean="0">
                <a:solidFill>
                  <a:srgbClr val="C00000"/>
                </a:solidFill>
              </a:rPr>
              <a:t> - любое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0250" y="4599115"/>
            <a:ext cx="362308" cy="75912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8551" y="4649638"/>
            <a:ext cx="246848" cy="62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Ответ на задание 7. Координатная плоскость</a:t>
            </a:r>
            <a:endParaRPr lang="ru-RU" sz="4000" b="1" dirty="0">
              <a:solidFill>
                <a:srgbClr val="009900"/>
              </a:solidFill>
            </a:endParaRPr>
          </a:p>
        </p:txBody>
      </p:sp>
      <p:pic>
        <p:nvPicPr>
          <p:cNvPr id="4" name="Содержимое 3" descr="1677524438_papik-pro-p-risunki-s-koordinatami-legkie-na-koordinat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421</Words>
  <Application>Microsoft Office PowerPoint</Application>
  <PresentationFormat>Произвольный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Обобщающее повторение  по теме  «Основные понятия алгебры» </vt:lpstr>
      <vt:lpstr>Чек-лист</vt:lpstr>
      <vt:lpstr>Ответы к заданию 1 «Отгадай слово»</vt:lpstr>
      <vt:lpstr> Ответ на задание 2 Тест "Проверь себя"  </vt:lpstr>
      <vt:lpstr>Ответ на задание 3 «Найди соответствие»</vt:lpstr>
      <vt:lpstr> Ответ на задание 4 «Упростить выражение» </vt:lpstr>
      <vt:lpstr> Ответ на задание 5  «Решите уравнения» </vt:lpstr>
      <vt:lpstr>Ответ на задание 7. Координатная плоскость</vt:lpstr>
      <vt:lpstr>Ответ на задание 7 «Мастер-класс в политехникуме».  </vt:lpstr>
      <vt:lpstr>Рефлексия</vt:lpstr>
      <vt:lpstr>Домашнее задание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Обобщающее повторение по теме "Литосфера и рельеф Земли"</dc:title>
  <dc:creator>Ольга Брусницына</dc:creator>
  <cp:lastModifiedBy>Олег В. Самофалов</cp:lastModifiedBy>
  <cp:revision>80</cp:revision>
  <dcterms:created xsi:type="dcterms:W3CDTF">2023-09-30T07:34:13Z</dcterms:created>
  <dcterms:modified xsi:type="dcterms:W3CDTF">2024-10-28T18:56:01Z</dcterms:modified>
</cp:coreProperties>
</file>