
<file path=[Content_Types].xml><?xml version="1.0" encoding="utf-8"?>
<Types xmlns="http://schemas.openxmlformats.org/package/2006/content-types">
  <Default Extension="jpeg" ContentType="image/jpeg"/>
  <Default Extension="JPG" ContentType="image/.jpg"/>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78" r:id="rId5"/>
    <p:sldId id="264" r:id="rId6"/>
    <p:sldId id="279" r:id="rId7"/>
    <p:sldId id="280" r:id="rId8"/>
    <p:sldId id="281" r:id="rId9"/>
    <p:sldId id="283" r:id="rId10"/>
    <p:sldId id="284" r:id="rId11"/>
    <p:sldId id="285" r:id="rId12"/>
    <p:sldId id="286" r:id="rId13"/>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2" d="100"/>
          <a:sy n="92" d="100"/>
        </p:scale>
        <p:origin x="-756"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A98FA44-DF48-401F-803A-410CECDE1BB9}"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3F06A18-03CC-424C-986D-E95DD3962055}" type="slidenum">
              <a:rPr lang="ru-RU" smtClean="0"/>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Дата 3"/>
          <p:cNvSpPr>
            <a:spLocks noGrp="1"/>
          </p:cNvSpPr>
          <p:nvPr>
            <p:ph type="dt" sz="half" idx="10"/>
          </p:nvPr>
        </p:nvSpPr>
        <p:spPr/>
        <p:txBody>
          <a:bodyPr/>
          <a:lstStyle/>
          <a:p>
            <a:fld id="{2A98FA44-DF48-401F-803A-410CECDE1BB9}"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3F06A18-03CC-424C-986D-E95DD3962055}" type="slidenum">
              <a:rPr lang="ru-RU" smtClean="0"/>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Дата 3"/>
          <p:cNvSpPr>
            <a:spLocks noGrp="1"/>
          </p:cNvSpPr>
          <p:nvPr>
            <p:ph type="dt" sz="half" idx="10"/>
          </p:nvPr>
        </p:nvSpPr>
        <p:spPr/>
        <p:txBody>
          <a:bodyPr/>
          <a:lstStyle/>
          <a:p>
            <a:fld id="{2A98FA44-DF48-401F-803A-410CECDE1BB9}"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3F06A18-03CC-424C-986D-E95DD3962055}" type="slidenum">
              <a:rPr lang="ru-RU" smtClean="0"/>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Дата 3"/>
          <p:cNvSpPr>
            <a:spLocks noGrp="1"/>
          </p:cNvSpPr>
          <p:nvPr>
            <p:ph type="dt" sz="half" idx="10"/>
          </p:nvPr>
        </p:nvSpPr>
        <p:spPr/>
        <p:txBody>
          <a:bodyPr/>
          <a:lstStyle/>
          <a:p>
            <a:fld id="{2A98FA44-DF48-401F-803A-410CECDE1BB9}"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3F06A18-03CC-424C-986D-E95DD3962055}" type="slidenum">
              <a:rPr lang="ru-RU" smtClean="0"/>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endParaRPr lang="ru-RU" smtClean="0"/>
          </a:p>
        </p:txBody>
      </p:sp>
      <p:sp>
        <p:nvSpPr>
          <p:cNvPr id="4" name="Дата 3"/>
          <p:cNvSpPr>
            <a:spLocks noGrp="1"/>
          </p:cNvSpPr>
          <p:nvPr>
            <p:ph type="dt" sz="half" idx="10"/>
          </p:nvPr>
        </p:nvSpPr>
        <p:spPr/>
        <p:txBody>
          <a:bodyPr/>
          <a:lstStyle/>
          <a:p>
            <a:fld id="{2A98FA44-DF48-401F-803A-410CECDE1BB9}"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3F06A18-03CC-424C-986D-E95DD3962055}" type="slidenum">
              <a:rPr lang="ru-RU" smtClean="0"/>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Объект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5" name="Дата 4"/>
          <p:cNvSpPr>
            <a:spLocks noGrp="1"/>
          </p:cNvSpPr>
          <p:nvPr>
            <p:ph type="dt" sz="half" idx="10"/>
          </p:nvPr>
        </p:nvSpPr>
        <p:spPr/>
        <p:txBody>
          <a:bodyPr/>
          <a:lstStyle/>
          <a:p>
            <a:fld id="{2A98FA44-DF48-401F-803A-410CECDE1BB9}" type="datetimeFigureOut">
              <a:rPr lang="ru-RU" smtClean="0"/>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3F06A18-03CC-424C-986D-E95DD3962055}" type="slidenum">
              <a:rPr lang="ru-RU" smtClean="0"/>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4" name="Объект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6" name="Объект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7" name="Дата 6"/>
          <p:cNvSpPr>
            <a:spLocks noGrp="1"/>
          </p:cNvSpPr>
          <p:nvPr>
            <p:ph type="dt" sz="half" idx="10"/>
          </p:nvPr>
        </p:nvSpPr>
        <p:spPr/>
        <p:txBody>
          <a:bodyPr/>
          <a:lstStyle/>
          <a:p>
            <a:fld id="{2A98FA44-DF48-401F-803A-410CECDE1BB9}" type="datetimeFigureOut">
              <a:rPr lang="ru-RU" smtClean="0"/>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3F06A18-03CC-424C-986D-E95DD3962055}" type="slidenum">
              <a:rPr lang="ru-RU" smtClean="0"/>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A98FA44-DF48-401F-803A-410CECDE1BB9}" type="datetimeFigureOut">
              <a:rPr lang="ru-RU" smtClean="0"/>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3F06A18-03CC-424C-986D-E95DD3962055}" type="slidenum">
              <a:rPr lang="ru-RU" smtClean="0"/>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A98FA44-DF48-401F-803A-410CECDE1BB9}" type="datetimeFigureOut">
              <a:rPr lang="ru-RU" smtClean="0"/>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3F06A18-03CC-424C-986D-E95DD3962055}" type="slidenum">
              <a:rPr lang="ru-RU" smtClean="0"/>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endParaRPr lang="ru-RU" smtClean="0"/>
          </a:p>
        </p:txBody>
      </p:sp>
      <p:sp>
        <p:nvSpPr>
          <p:cNvPr id="5" name="Дата 4"/>
          <p:cNvSpPr>
            <a:spLocks noGrp="1"/>
          </p:cNvSpPr>
          <p:nvPr>
            <p:ph type="dt" sz="half" idx="10"/>
          </p:nvPr>
        </p:nvSpPr>
        <p:spPr/>
        <p:txBody>
          <a:bodyPr/>
          <a:lstStyle/>
          <a:p>
            <a:fld id="{2A98FA44-DF48-401F-803A-410CECDE1BB9}" type="datetimeFigureOut">
              <a:rPr lang="ru-RU" smtClean="0"/>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3F06A18-03CC-424C-986D-E95DD3962055}" type="slidenum">
              <a:rPr lang="ru-RU" smtClean="0"/>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endParaRPr lang="ru-RU" smtClean="0"/>
          </a:p>
        </p:txBody>
      </p:sp>
      <p:sp>
        <p:nvSpPr>
          <p:cNvPr id="5" name="Дата 4"/>
          <p:cNvSpPr>
            <a:spLocks noGrp="1"/>
          </p:cNvSpPr>
          <p:nvPr>
            <p:ph type="dt" sz="half" idx="10"/>
          </p:nvPr>
        </p:nvSpPr>
        <p:spPr/>
        <p:txBody>
          <a:bodyPr/>
          <a:lstStyle/>
          <a:p>
            <a:fld id="{2A98FA44-DF48-401F-803A-410CECDE1BB9}" type="datetimeFigureOut">
              <a:rPr lang="ru-RU" smtClean="0"/>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3F06A18-03CC-424C-986D-E95DD3962055}" type="slidenum">
              <a:rPr lang="ru-RU" smtClean="0"/>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l="-17000" r="-17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98FA44-DF48-401F-803A-410CECDE1BB9}" type="datetimeFigureOut">
              <a:rPr lang="ru-RU" smtClean="0"/>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93F06A18-03CC-424C-986D-E95DD3962055}" type="slidenum">
              <a:rPr lang="ru-RU" smtClean="0"/>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3.png"/><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3.png"/><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image" Target="../media/image5.emf"/><Relationship Id="rId2" Type="http://schemas.openxmlformats.org/officeDocument/2006/relationships/image" Target="../media/image3.png"/><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image" Target="../media/image6.emf"/><Relationship Id="rId2" Type="http://schemas.openxmlformats.org/officeDocument/2006/relationships/image" Target="../media/image3.png"/><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3.png"/><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3.png"/><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3.png"/><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260" y="771684"/>
            <a:ext cx="7772400" cy="1102519"/>
          </a:xfrm>
        </p:spPr>
        <p:txBody>
          <a:bodyPr>
            <a:noAutofit/>
          </a:bodyPr>
          <a:lstStyle/>
          <a:p>
            <a:pPr algn="ctr"/>
            <a:br>
              <a:rPr lang="ru-RU" sz="3600" b="1" dirty="0">
                <a:latin typeface="Times New Roman" panose="02020603050405020304" pitchFamily="18" charset="0"/>
                <a:cs typeface="Times New Roman" panose="02020603050405020304" pitchFamily="18" charset="0"/>
              </a:rPr>
            </a:br>
            <a:r>
              <a:rPr lang="ru-RU" sz="3600" b="1" dirty="0">
                <a:latin typeface="Times New Roman" panose="02020603050405020304" pitchFamily="18" charset="0"/>
                <a:cs typeface="Times New Roman" panose="02020603050405020304" pitchFamily="18" charset="0"/>
              </a:rPr>
              <a:t>Двадцать девятое февраля.</a:t>
            </a:r>
            <a:br>
              <a:rPr lang="ru-RU" sz="3600" b="1" dirty="0">
                <a:latin typeface="Times New Roman" panose="02020603050405020304" pitchFamily="18" charset="0"/>
                <a:cs typeface="Times New Roman" panose="02020603050405020304" pitchFamily="18" charset="0"/>
              </a:rPr>
            </a:br>
            <a:r>
              <a:rPr lang="ru-RU" sz="3600" b="1" dirty="0">
                <a:latin typeface="Times New Roman" panose="02020603050405020304" pitchFamily="18" charset="0"/>
                <a:cs typeface="Times New Roman" panose="02020603050405020304" pitchFamily="18" charset="0"/>
              </a:rPr>
              <a:t>Классная работа.</a:t>
            </a:r>
            <a:br>
              <a:rPr lang="ru-RU" sz="3600" b="1" dirty="0">
                <a:latin typeface="Times New Roman" panose="02020603050405020304" pitchFamily="18" charset="0"/>
                <a:cs typeface="Times New Roman" panose="02020603050405020304" pitchFamily="18" charset="0"/>
              </a:rPr>
            </a:br>
            <a:br>
              <a:rPr lang="ru-RU" sz="3600" b="1" dirty="0">
                <a:latin typeface="Times New Roman" panose="02020603050405020304" pitchFamily="18" charset="0"/>
                <a:cs typeface="Times New Roman" panose="02020603050405020304" pitchFamily="18" charset="0"/>
              </a:rPr>
            </a:br>
            <a:r>
              <a:rPr lang="ru-RU" sz="3600" b="1" dirty="0">
                <a:latin typeface="Times New Roman" panose="02020603050405020304" pitchFamily="18" charset="0"/>
                <a:cs typeface="Times New Roman" panose="02020603050405020304" pitchFamily="18" charset="0"/>
              </a:rPr>
              <a:t>Двоеточие в БСП.</a:t>
            </a:r>
            <a:br>
              <a:rPr lang="ru-RU" sz="3600" b="1" dirty="0">
                <a:latin typeface="Times New Roman" panose="02020603050405020304" pitchFamily="18" charset="0"/>
                <a:cs typeface="Times New Roman" panose="02020603050405020304" pitchFamily="18" charset="0"/>
              </a:rPr>
            </a:br>
            <a:endParaRPr lang="ru-RU" sz="36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lstStyle/>
          <a:p>
            <a:endParaRPr lang="ru-RU"/>
          </a:p>
        </p:txBody>
      </p:sp>
      <p:pic>
        <p:nvPicPr>
          <p:cNvPr id="4" name="Picture 4" descr="C:\Users\Юрист\Desktop\10004.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 y="3"/>
            <a:ext cx="1064557" cy="517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Юрист\Desktop\10006.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3325" y="2"/>
            <a:ext cx="517989" cy="951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4475"/>
            <a:ext cx="8229600" cy="1297305"/>
          </a:xfrm>
        </p:spPr>
        <p:txBody>
          <a:bodyPr>
            <a:noAutofit/>
          </a:bodyPr>
          <a:lstStyle/>
          <a:p>
            <a:r>
              <a:rPr lang="ru-RU" altLang="en-US" sz="2400" b="1">
                <a:latin typeface="Times New Roman" panose="02020603050405020304" pitchFamily="18" charset="0"/>
                <a:sym typeface="+mn-ea"/>
              </a:rPr>
              <a:t>Домашнее задание</a:t>
            </a:r>
            <a:endParaRPr lang="ru-RU" altLang="en-US" sz="2400" b="1">
              <a:latin typeface="Times New Roman" panose="02020603050405020304" pitchFamily="18" charset="0"/>
              <a:sym typeface="+mn-ea"/>
            </a:endParaRPr>
          </a:p>
        </p:txBody>
      </p:sp>
      <p:pic>
        <p:nvPicPr>
          <p:cNvPr id="3" name="Picture 4" descr="C:\Users\Юрист\Desktop\10004.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 y="3"/>
            <a:ext cx="1064557" cy="517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descr="C:\Users\Юрист\Desktop\10006.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3325" y="2"/>
            <a:ext cx="517989" cy="951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Текстовое поле 5"/>
          <p:cNvSpPr txBox="1"/>
          <p:nvPr/>
        </p:nvSpPr>
        <p:spPr>
          <a:xfrm>
            <a:off x="3795395" y="1442720"/>
            <a:ext cx="3048000" cy="368300"/>
          </a:xfrm>
          <a:prstGeom prst="rect">
            <a:avLst/>
          </a:prstGeom>
          <a:noFill/>
        </p:spPr>
        <p:txBody>
          <a:bodyPr wrap="square" rtlCol="0">
            <a:spAutoFit/>
          </a:bodyPr>
          <a:p>
            <a:endParaRPr lang="ru-RU" altLang="en-US"/>
          </a:p>
        </p:txBody>
      </p:sp>
      <p:graphicFrame>
        <p:nvGraphicFramePr>
          <p:cNvPr id="8" name="Таблица 7"/>
          <p:cNvGraphicFramePr/>
          <p:nvPr/>
        </p:nvGraphicFramePr>
        <p:xfrm>
          <a:off x="4572000" y="1201007"/>
          <a:ext cx="0" cy="3394710"/>
        </p:xfrm>
        <a:graphic>
          <a:graphicData uri="http://schemas.openxmlformats.org/drawingml/2006/table">
            <a:tbl>
              <a:tblPr/>
              <a:tblGrid>
                <a:gridCol w="0"/>
                <a:gridCol w="0"/>
                <a:gridCol w="0"/>
              </a:tblGrid>
              <a:tr h="278765">
                <a:tc gridSpan="3">
                  <a:txBody>
                    <a:bodyPr/>
                    <a:p>
                      <a:pPr indent="0" algn="ctr">
                        <a:buNone/>
                      </a:pPr>
                      <a:r>
                        <a:rPr lang="en-US" sz="100" b="0">
                          <a:latin typeface="Times New Roman" panose="02020603050405020304" pitchFamily="18" charset="0"/>
                          <a:cs typeface="Times New Roman" panose="02020603050405020304" pitchFamily="18" charset="0"/>
                        </a:rPr>
                        <a:t>ДВОЕТОЧИЕ В БСП</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c hMerge="1">
                  <a:tcPr>
                    <a:lnT cap="flat">
                      <a:noFill/>
                    </a:lnT>
                    <a:lnB cap="flat">
                      <a:noFill/>
                    </a:lnB>
                  </a:tcPr>
                </a:tc>
                <a:tc hMerge="1">
                  <a:tcPr>
                    <a:lnR cap="flat">
                      <a:noFill/>
                    </a:lnR>
                    <a:lnT cap="flat">
                      <a:noFill/>
                    </a:lnT>
                    <a:lnB cap="flat">
                      <a:noFill/>
                    </a:lnB>
                  </a:tcPr>
                </a:tc>
              </a:tr>
              <a:tr h="403225">
                <a:tc>
                  <a:txBody>
                    <a:bodyPr/>
                    <a:p>
                      <a:pPr indent="0" algn="ctr">
                        <a:buNone/>
                      </a:pPr>
                      <a:r>
                        <a:rPr lang="en-US" sz="100" b="0">
                          <a:latin typeface="Times New Roman" panose="02020603050405020304" pitchFamily="18" charset="0"/>
                          <a:cs typeface="Times New Roman" panose="02020603050405020304" pitchFamily="18" charset="0"/>
                        </a:rPr>
                        <a:t>№</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lgn="ctr">
                        <a:buNone/>
                      </a:pPr>
                      <a:r>
                        <a:rPr lang="en-US" sz="100" b="0">
                          <a:latin typeface="Times New Roman" panose="02020603050405020304" pitchFamily="18" charset="0"/>
                          <a:cs typeface="Times New Roman" panose="02020603050405020304" pitchFamily="18" charset="0"/>
                        </a:rPr>
                        <a:t>Предложение</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lgn="ctr">
                        <a:buNone/>
                      </a:pPr>
                      <a:r>
                        <a:rPr lang="en-US" sz="100" b="0">
                          <a:latin typeface="Times New Roman" panose="02020603050405020304" pitchFamily="18" charset="0"/>
                          <a:cs typeface="Times New Roman" panose="02020603050405020304" pitchFamily="18" charset="0"/>
                        </a:rPr>
                        <a:t>Значение второй части</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r>
              <a:tr h="800100">
                <a:tc>
                  <a:txBody>
                    <a:bodyPr/>
                    <a:p>
                      <a:pPr indent="0">
                        <a:buNone/>
                      </a:pPr>
                      <a:r>
                        <a:rPr lang="en-US" sz="100" b="0">
                          <a:latin typeface="Times New Roman" panose="02020603050405020304" pitchFamily="18" charset="0"/>
                          <a:cs typeface="Times New Roman" panose="02020603050405020304" pitchFamily="18" charset="0"/>
                        </a:rPr>
                        <a:t>1</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Осенью журавли улетают на юг: у нас им холодно.</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Причина</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r>
              <a:tr h="883285">
                <a:tc>
                  <a:txBody>
                    <a:bodyPr/>
                    <a:p>
                      <a:pPr indent="0">
                        <a:buNone/>
                      </a:pPr>
                      <a:r>
                        <a:rPr lang="en-US" sz="100" b="0">
                          <a:latin typeface="Times New Roman" panose="02020603050405020304" pitchFamily="18" charset="0"/>
                          <a:cs typeface="Times New Roman" panose="02020603050405020304" pitchFamily="18" charset="0"/>
                        </a:rPr>
                        <a:t>2</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Но ведь известно: с годами трудно дружбу начинать.</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Изъяснение (дополнение) </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r>
              <a:tr h="1029335">
                <a:tc>
                  <a:txBody>
                    <a:bodyPr/>
                    <a:p>
                      <a:pPr indent="0">
                        <a:buNone/>
                      </a:pPr>
                      <a:r>
                        <a:rPr lang="en-US" sz="100" b="0">
                          <a:latin typeface="Times New Roman" panose="02020603050405020304" pitchFamily="18" charset="0"/>
                          <a:cs typeface="Times New Roman" panose="02020603050405020304" pitchFamily="18" charset="0"/>
                        </a:rPr>
                        <a:t>3</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Погода была ужасная: ветер выл, мокрый снег падал хлопьями.</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Пояснение</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r>
            </a:tbl>
          </a:graphicData>
        </a:graphic>
      </p:graphicFrame>
      <p:sp>
        <p:nvSpPr>
          <p:cNvPr id="100" name="Текстовое поле 99"/>
          <p:cNvSpPr txBox="1"/>
          <p:nvPr/>
        </p:nvSpPr>
        <p:spPr>
          <a:xfrm>
            <a:off x="755650" y="1275715"/>
            <a:ext cx="7699375" cy="2924175"/>
          </a:xfrm>
          <a:prstGeom prst="rect">
            <a:avLst/>
          </a:prstGeom>
          <a:noFill/>
          <a:ln w="9525">
            <a:noFill/>
          </a:ln>
        </p:spPr>
        <p:txBody>
          <a:bodyPr wrap="square">
            <a:noAutofit/>
          </a:bodyPr>
          <a:p>
            <a:pPr indent="0"/>
            <a:r>
              <a:rPr lang="en-US" sz="2400">
                <a:latin typeface="Times New Roman" panose="02020603050405020304" pitchFamily="18" charset="0"/>
              </a:rPr>
              <a:t>1.Упр. 223</a:t>
            </a:r>
            <a:endParaRPr lang="en-US" sz="2400">
              <a:latin typeface="Times New Roman" panose="02020603050405020304" pitchFamily="18" charset="0"/>
            </a:endParaRPr>
          </a:p>
          <a:p>
            <a:pPr indent="0"/>
            <a:r>
              <a:rPr lang="en-US" sz="2400">
                <a:latin typeface="Times New Roman" panose="02020603050405020304" pitchFamily="18" charset="0"/>
              </a:rPr>
              <a:t>2.Выписать из худ. лит-ры 5 предложений с двоеточием в БСП.</a:t>
            </a:r>
            <a:endParaRPr lang="en-US" sz="2400">
              <a:latin typeface="Times New Roman" panose="02020603050405020304" pitchFamily="18" charset="0"/>
            </a:endParaRPr>
          </a:p>
          <a:p>
            <a:pPr indent="0"/>
            <a:r>
              <a:rPr lang="en-US" sz="2400">
                <a:latin typeface="Times New Roman" panose="02020603050405020304" pitchFamily="18" charset="0"/>
              </a:rPr>
              <a:t>3.Составить задание 5 ОГЭ (на дополнительную оценку)</a:t>
            </a:r>
            <a:endParaRPr lang="en-US" sz="240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4475"/>
            <a:ext cx="8229600" cy="1297305"/>
          </a:xfrm>
        </p:spPr>
        <p:txBody>
          <a:bodyPr>
            <a:noAutofit/>
          </a:bodyPr>
          <a:lstStyle/>
          <a:p>
            <a:r>
              <a:rPr lang="ru-RU" altLang="en-US" sz="2400" b="1">
                <a:latin typeface="Times New Roman" panose="02020603050405020304" pitchFamily="18" charset="0"/>
                <a:sym typeface="+mn-ea"/>
              </a:rPr>
              <a:t>Закончите предложение - рефлексию</a:t>
            </a:r>
            <a:endParaRPr lang="ru-RU" altLang="en-US" sz="2400" b="1">
              <a:latin typeface="Times New Roman" panose="02020603050405020304" pitchFamily="18" charset="0"/>
              <a:sym typeface="+mn-ea"/>
            </a:endParaRPr>
          </a:p>
        </p:txBody>
      </p:sp>
      <p:pic>
        <p:nvPicPr>
          <p:cNvPr id="3" name="Picture 4" descr="C:\Users\Юрист\Desktop\10004.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 y="3"/>
            <a:ext cx="1064557" cy="517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descr="C:\Users\Юрист\Desktop\10006.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3325" y="2"/>
            <a:ext cx="517989" cy="951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Текстовое поле 5"/>
          <p:cNvSpPr txBox="1"/>
          <p:nvPr/>
        </p:nvSpPr>
        <p:spPr>
          <a:xfrm>
            <a:off x="3795395" y="1442720"/>
            <a:ext cx="3048000" cy="368300"/>
          </a:xfrm>
          <a:prstGeom prst="rect">
            <a:avLst/>
          </a:prstGeom>
          <a:noFill/>
        </p:spPr>
        <p:txBody>
          <a:bodyPr wrap="square" rtlCol="0">
            <a:spAutoFit/>
          </a:bodyPr>
          <a:p>
            <a:endParaRPr lang="ru-RU" altLang="en-US"/>
          </a:p>
        </p:txBody>
      </p:sp>
      <p:graphicFrame>
        <p:nvGraphicFramePr>
          <p:cNvPr id="8" name="Таблица 7"/>
          <p:cNvGraphicFramePr/>
          <p:nvPr/>
        </p:nvGraphicFramePr>
        <p:xfrm>
          <a:off x="4572000" y="1201007"/>
          <a:ext cx="0" cy="3394710"/>
        </p:xfrm>
        <a:graphic>
          <a:graphicData uri="http://schemas.openxmlformats.org/drawingml/2006/table">
            <a:tbl>
              <a:tblPr/>
              <a:tblGrid>
                <a:gridCol w="0"/>
                <a:gridCol w="0"/>
                <a:gridCol w="0"/>
              </a:tblGrid>
              <a:tr h="278765">
                <a:tc gridSpan="3">
                  <a:txBody>
                    <a:bodyPr/>
                    <a:p>
                      <a:pPr indent="0" algn="ctr">
                        <a:buNone/>
                      </a:pPr>
                      <a:r>
                        <a:rPr lang="en-US" sz="100" b="0">
                          <a:latin typeface="Times New Roman" panose="02020603050405020304" pitchFamily="18" charset="0"/>
                          <a:cs typeface="Times New Roman" panose="02020603050405020304" pitchFamily="18" charset="0"/>
                        </a:rPr>
                        <a:t>ДВОЕТОЧИЕ В БСП</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c hMerge="1">
                  <a:tcPr>
                    <a:lnT cap="flat">
                      <a:noFill/>
                    </a:lnT>
                    <a:lnB cap="flat">
                      <a:noFill/>
                    </a:lnB>
                  </a:tcPr>
                </a:tc>
                <a:tc hMerge="1">
                  <a:tcPr>
                    <a:lnR cap="flat">
                      <a:noFill/>
                    </a:lnR>
                    <a:lnT cap="flat">
                      <a:noFill/>
                    </a:lnT>
                    <a:lnB cap="flat">
                      <a:noFill/>
                    </a:lnB>
                  </a:tcPr>
                </a:tc>
              </a:tr>
              <a:tr h="403225">
                <a:tc>
                  <a:txBody>
                    <a:bodyPr/>
                    <a:p>
                      <a:pPr indent="0" algn="ctr">
                        <a:buNone/>
                      </a:pPr>
                      <a:r>
                        <a:rPr lang="en-US" sz="100" b="0">
                          <a:latin typeface="Times New Roman" panose="02020603050405020304" pitchFamily="18" charset="0"/>
                          <a:cs typeface="Times New Roman" panose="02020603050405020304" pitchFamily="18" charset="0"/>
                        </a:rPr>
                        <a:t>№</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lgn="ctr">
                        <a:buNone/>
                      </a:pPr>
                      <a:r>
                        <a:rPr lang="en-US" sz="100" b="0">
                          <a:latin typeface="Times New Roman" panose="02020603050405020304" pitchFamily="18" charset="0"/>
                          <a:cs typeface="Times New Roman" panose="02020603050405020304" pitchFamily="18" charset="0"/>
                        </a:rPr>
                        <a:t>Предложение</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lgn="ctr">
                        <a:buNone/>
                      </a:pPr>
                      <a:r>
                        <a:rPr lang="en-US" sz="100" b="0">
                          <a:latin typeface="Times New Roman" panose="02020603050405020304" pitchFamily="18" charset="0"/>
                          <a:cs typeface="Times New Roman" panose="02020603050405020304" pitchFamily="18" charset="0"/>
                        </a:rPr>
                        <a:t>Значение второй части</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r>
              <a:tr h="800100">
                <a:tc>
                  <a:txBody>
                    <a:bodyPr/>
                    <a:p>
                      <a:pPr indent="0">
                        <a:buNone/>
                      </a:pPr>
                      <a:r>
                        <a:rPr lang="en-US" sz="100" b="0">
                          <a:latin typeface="Times New Roman" panose="02020603050405020304" pitchFamily="18" charset="0"/>
                          <a:cs typeface="Times New Roman" panose="02020603050405020304" pitchFamily="18" charset="0"/>
                        </a:rPr>
                        <a:t>1</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Осенью журавли улетают на юг: у нас им холодно.</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Причина</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r>
              <a:tr h="883285">
                <a:tc>
                  <a:txBody>
                    <a:bodyPr/>
                    <a:p>
                      <a:pPr indent="0">
                        <a:buNone/>
                      </a:pPr>
                      <a:r>
                        <a:rPr lang="en-US" sz="100" b="0">
                          <a:latin typeface="Times New Roman" panose="02020603050405020304" pitchFamily="18" charset="0"/>
                          <a:cs typeface="Times New Roman" panose="02020603050405020304" pitchFamily="18" charset="0"/>
                        </a:rPr>
                        <a:t>2</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Но ведь известно: с годами трудно дружбу начинать.</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Изъяснение (дополнение) </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r>
              <a:tr h="1029335">
                <a:tc>
                  <a:txBody>
                    <a:bodyPr/>
                    <a:p>
                      <a:pPr indent="0">
                        <a:buNone/>
                      </a:pPr>
                      <a:r>
                        <a:rPr lang="en-US" sz="100" b="0">
                          <a:latin typeface="Times New Roman" panose="02020603050405020304" pitchFamily="18" charset="0"/>
                          <a:cs typeface="Times New Roman" panose="02020603050405020304" pitchFamily="18" charset="0"/>
                        </a:rPr>
                        <a:t>3</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Погода была ужасная: ветер выл, мокрый снег падал хлопьями.</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Пояснение</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r>
            </a:tbl>
          </a:graphicData>
        </a:graphic>
      </p:graphicFrame>
      <p:sp>
        <p:nvSpPr>
          <p:cNvPr id="100" name="Текстовое поле 99"/>
          <p:cNvSpPr txBox="1"/>
          <p:nvPr/>
        </p:nvSpPr>
        <p:spPr>
          <a:xfrm>
            <a:off x="755650" y="1275715"/>
            <a:ext cx="7699375" cy="2924175"/>
          </a:xfrm>
          <a:prstGeom prst="rect">
            <a:avLst/>
          </a:prstGeom>
          <a:noFill/>
          <a:ln w="9525">
            <a:noFill/>
          </a:ln>
        </p:spPr>
        <p:txBody>
          <a:bodyPr wrap="square">
            <a:noAutofit/>
          </a:bodyPr>
          <a:p>
            <a:pPr indent="0"/>
            <a:r>
              <a:rPr lang="en-US" sz="2400">
                <a:latin typeface="Times New Roman" panose="02020603050405020304" pitchFamily="18" charset="0"/>
              </a:rPr>
              <a:t>Ухожу с урока в хорошем настроении:(причина).</a:t>
            </a:r>
            <a:endParaRPr lang="en-US" sz="2400">
              <a:latin typeface="Times New Roman" panose="02020603050405020304" pitchFamily="18" charset="0"/>
            </a:endParaRPr>
          </a:p>
          <a:p>
            <a:pPr indent="0"/>
            <a:endParaRPr lang="en-US" sz="2400">
              <a:latin typeface="Times New Roman" panose="02020603050405020304" pitchFamily="18" charset="0"/>
            </a:endParaRPr>
          </a:p>
          <a:p>
            <a:pPr indent="0"/>
            <a:r>
              <a:rPr lang="en-US" sz="2400">
                <a:latin typeface="Times New Roman" panose="02020603050405020304" pitchFamily="18" charset="0"/>
              </a:rPr>
              <a:t>Я понял(а):(изъяснение (дополнение)).</a:t>
            </a:r>
            <a:endParaRPr lang="en-US" sz="2400">
              <a:latin typeface="Times New Roman" panose="02020603050405020304" pitchFamily="18" charset="0"/>
            </a:endParaRPr>
          </a:p>
          <a:p>
            <a:pPr indent="0"/>
            <a:endParaRPr lang="en-US" sz="2400">
              <a:latin typeface="Times New Roman" panose="02020603050405020304" pitchFamily="18" charset="0"/>
            </a:endParaRPr>
          </a:p>
          <a:p>
            <a:pPr indent="0"/>
            <a:r>
              <a:rPr lang="en-US" sz="2400">
                <a:latin typeface="Times New Roman" panose="02020603050405020304" pitchFamily="18" charset="0"/>
              </a:rPr>
              <a:t>Мне не все понятно: (пояснение, что именно?)</a:t>
            </a:r>
            <a:endParaRPr lang="en-US" sz="240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Autofit/>
          </a:bodyPr>
          <a:lstStyle/>
          <a:p>
            <a:pPr algn="ctr"/>
            <a:r>
              <a:rPr sz="2800" b="1">
                <a:latin typeface="Times New Roman" panose="02020603050405020304" pitchFamily="18" charset="0"/>
                <a:cs typeface="Times New Roman" panose="02020603050405020304" pitchFamily="18" charset="0"/>
                <a:sym typeface="+mn-ea"/>
              </a:rPr>
              <a:t>Поставьте знаки препинания,</a:t>
            </a:r>
            <a:r>
              <a:rPr lang="ru-RU" sz="2800" b="1">
                <a:latin typeface="Times New Roman" panose="02020603050405020304" pitchFamily="18" charset="0"/>
                <a:cs typeface="Times New Roman" panose="02020603050405020304" pitchFamily="18" charset="0"/>
                <a:sym typeface="+mn-ea"/>
              </a:rPr>
              <a:t> </a:t>
            </a:r>
            <a:br>
              <a:rPr lang="ru-RU" sz="2800" b="1">
                <a:latin typeface="Times New Roman" panose="02020603050405020304" pitchFamily="18" charset="0"/>
                <a:cs typeface="Times New Roman" panose="02020603050405020304" pitchFamily="18" charset="0"/>
                <a:sym typeface="+mn-ea"/>
              </a:rPr>
            </a:br>
            <a:r>
              <a:rPr sz="2800" b="1">
                <a:latin typeface="Times New Roman" panose="02020603050405020304" pitchFamily="18" charset="0"/>
                <a:cs typeface="Times New Roman" panose="02020603050405020304" pitchFamily="18" charset="0"/>
                <a:sym typeface="+mn-ea"/>
              </a:rPr>
              <a:t>объясните</a:t>
            </a:r>
            <a:r>
              <a:rPr lang="ru-RU" sz="2800" b="1">
                <a:latin typeface="Times New Roman" panose="02020603050405020304" pitchFamily="18" charset="0"/>
                <a:cs typeface="Times New Roman" panose="02020603050405020304" pitchFamily="18" charset="0"/>
                <a:sym typeface="+mn-ea"/>
              </a:rPr>
              <a:t> их </a:t>
            </a:r>
            <a:r>
              <a:rPr sz="2800" b="1">
                <a:latin typeface="Times New Roman" panose="02020603050405020304" pitchFamily="18" charset="0"/>
                <a:cs typeface="Times New Roman" panose="02020603050405020304" pitchFamily="18" charset="0"/>
                <a:sym typeface="+mn-ea"/>
              </a:rPr>
              <a:t>постановку.</a:t>
            </a:r>
            <a:endParaRPr lang="ru-RU" sz="2800" b="1" dirty="0">
              <a:latin typeface="Times New Roman" panose="02020603050405020304" pitchFamily="18" charset="0"/>
              <a:cs typeface="Times New Roman" panose="02020603050405020304" pitchFamily="18" charset="0"/>
              <a:sym typeface="+mn-ea"/>
            </a:endParaRPr>
          </a:p>
        </p:txBody>
      </p:sp>
      <p:sp>
        <p:nvSpPr>
          <p:cNvPr id="2" name="Объект 1"/>
          <p:cNvSpPr>
            <a:spLocks noGrp="1"/>
          </p:cNvSpPr>
          <p:nvPr>
            <p:ph idx="1"/>
          </p:nvPr>
        </p:nvSpPr>
        <p:spPr/>
        <p:txBody>
          <a:bodyPr/>
          <a:lstStyle/>
          <a:p>
            <a:pPr marL="109855" indent="0">
              <a:buNone/>
            </a:pPr>
            <a:r>
              <a:rPr sz="2400" b="1">
                <a:latin typeface="Times New Roman" panose="02020603050405020304" pitchFamily="18" charset="0"/>
                <a:cs typeface="Times New Roman" panose="02020603050405020304" pitchFamily="18" charset="0"/>
              </a:rPr>
              <a:t>1) Спит вода___спят кувшинки___спят рыбы и птицы.</a:t>
            </a:r>
            <a:endParaRPr sz="2400" b="1">
              <a:latin typeface="Times New Roman" panose="02020603050405020304" pitchFamily="18" charset="0"/>
              <a:cs typeface="Times New Roman" panose="02020603050405020304" pitchFamily="18" charset="0"/>
            </a:endParaRPr>
          </a:p>
          <a:p>
            <a:pPr marL="109855" indent="0">
              <a:buNone/>
            </a:pPr>
            <a:r>
              <a:rPr sz="2400" b="1">
                <a:latin typeface="Times New Roman" panose="02020603050405020304" pitchFamily="18" charset="0"/>
                <a:cs typeface="Times New Roman" panose="02020603050405020304" pitchFamily="18" charset="0"/>
              </a:rPr>
              <a:t>2) В человеке должно быть всё прекрасно ___ и лицо, и одежда, и душа, и мысли.</a:t>
            </a:r>
            <a:endParaRPr sz="2400" b="1">
              <a:latin typeface="Times New Roman" panose="02020603050405020304" pitchFamily="18" charset="0"/>
              <a:cs typeface="Times New Roman" panose="02020603050405020304" pitchFamily="18" charset="0"/>
            </a:endParaRPr>
          </a:p>
          <a:p>
            <a:pPr marL="109855" indent="0">
              <a:buNone/>
            </a:pPr>
            <a:r>
              <a:rPr sz="2400" b="1">
                <a:latin typeface="Times New Roman" panose="02020603050405020304" pitchFamily="18" charset="0"/>
                <a:cs typeface="Times New Roman" panose="02020603050405020304" pitchFamily="18" charset="0"/>
              </a:rPr>
              <a:t>3) Изумрудные лягушата прыгают под ногами___между корней, подняв головку, лежит уж и стережёт их.</a:t>
            </a:r>
            <a:endParaRPr sz="2400" b="1">
              <a:latin typeface="Times New Roman" panose="02020603050405020304" pitchFamily="18" charset="0"/>
              <a:cs typeface="Times New Roman" panose="02020603050405020304" pitchFamily="18" charset="0"/>
            </a:endParaRPr>
          </a:p>
          <a:p>
            <a:pPr marL="109855" indent="0">
              <a:buNone/>
            </a:pPr>
            <a:r>
              <a:rPr lang="ru-RU" sz="2400" b="1">
                <a:latin typeface="Times New Roman" panose="02020603050405020304" pitchFamily="18" charset="0"/>
                <a:cs typeface="Times New Roman" panose="02020603050405020304" pitchFamily="18" charset="0"/>
              </a:rPr>
              <a:t>4) </a:t>
            </a:r>
            <a:r>
              <a:rPr sz="2400" b="1">
                <a:latin typeface="Times New Roman" panose="02020603050405020304" pitchFamily="18" charset="0"/>
                <a:cs typeface="Times New Roman" panose="02020603050405020304" pitchFamily="18" charset="0"/>
                <a:sym typeface="+mn-ea"/>
              </a:rPr>
              <a:t>Я скажу___“Не надо рая, дайте родину мою!”</a:t>
            </a:r>
            <a:endParaRPr sz="2400" b="1">
              <a:latin typeface="Times New Roman" panose="02020603050405020304" pitchFamily="18" charset="0"/>
              <a:cs typeface="Times New Roman" panose="02020603050405020304" pitchFamily="18" charset="0"/>
            </a:endParaRPr>
          </a:p>
          <a:p>
            <a:pPr marL="109855" indent="0">
              <a:buNone/>
            </a:pPr>
            <a:r>
              <a:rPr lang="ru-RU" sz="2400" b="1">
                <a:latin typeface="Times New Roman" panose="02020603050405020304" pitchFamily="18" charset="0"/>
                <a:cs typeface="Times New Roman" panose="02020603050405020304" pitchFamily="18" charset="0"/>
              </a:rPr>
              <a:t>5</a:t>
            </a:r>
            <a:r>
              <a:rPr sz="2400" b="1">
                <a:latin typeface="Times New Roman" panose="02020603050405020304" pitchFamily="18" charset="0"/>
                <a:cs typeface="Times New Roman" panose="02020603050405020304" pitchFamily="18" charset="0"/>
              </a:rPr>
              <a:t>) Птиц не было слышно___они не поют в часы зноя.</a:t>
            </a:r>
            <a:endParaRPr sz="2400" b="1">
              <a:latin typeface="Times New Roman" panose="02020603050405020304" pitchFamily="18" charset="0"/>
              <a:cs typeface="Times New Roman" panose="02020603050405020304" pitchFamily="18" charset="0"/>
            </a:endParaRPr>
          </a:p>
          <a:p>
            <a:pPr marL="109855" indent="0">
              <a:buNone/>
            </a:pPr>
            <a:endParaRPr sz="2400" b="1">
              <a:latin typeface="Times New Roman" panose="02020603050405020304" pitchFamily="18" charset="0"/>
              <a:cs typeface="Times New Roman" panose="02020603050405020304" pitchFamily="18" charset="0"/>
            </a:endParaRPr>
          </a:p>
        </p:txBody>
      </p:sp>
      <p:pic>
        <p:nvPicPr>
          <p:cNvPr id="4" name="Picture 4" descr="C:\Users\Юрист\Desktop\10004.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 y="3"/>
            <a:ext cx="1064557" cy="517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Юрист\Desktop\10006.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3325" y="2"/>
            <a:ext cx="517989" cy="951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Текстовое поле 5"/>
          <p:cNvSpPr txBox="1"/>
          <p:nvPr/>
        </p:nvSpPr>
        <p:spPr>
          <a:xfrm>
            <a:off x="3668395" y="1315720"/>
            <a:ext cx="3048000" cy="368300"/>
          </a:xfrm>
          <a:prstGeom prst="rect">
            <a:avLst/>
          </a:prstGeom>
          <a:noFill/>
        </p:spPr>
        <p:txBody>
          <a:bodyPr wrap="square" rtlCol="0">
            <a:spAutoFit/>
          </a:bodyPr>
          <a:p>
            <a:endParaRPr lang="ru-RU"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0" presetID="22" presetClass="entr" presetSubtype="4" fill="hold" grpId="0" nodeType="withEffect">
                                  <p:stCondLst>
                                    <p:cond delay="0"/>
                                  </p:stCondLst>
                                  <p:childTnLst>
                                    <p:set>
                                      <p:cBhvr>
                                        <p:cTn id="31" dur="1000" fill="hold">
                                          <p:stCondLst>
                                            <p:cond delay="0"/>
                                          </p:stCondLst>
                                        </p:cTn>
                                        <p:tgtEl>
                                          <p:spTgt spid="3"/>
                                        </p:tgtEl>
                                        <p:attrNameLst>
                                          <p:attrName>style.visibility</p:attrName>
                                        </p:attrNameLst>
                                      </p:cBhvr>
                                      <p:to>
                                        <p:strVal val="visible"/>
                                      </p:to>
                                    </p:set>
                                    <p:animEffect transition="in" filter="wipe(down)">
                                      <p:cBhvr>
                                        <p:cTn id="3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05740"/>
            <a:ext cx="8229600" cy="76200"/>
          </a:xfrm>
        </p:spPr>
        <p:txBody>
          <a:bodyPr>
            <a:noAutofit/>
          </a:bodyPr>
          <a:lstStyle/>
          <a:p>
            <a:pPr algn="ctr"/>
            <a:endParaRPr lang="ru-RU" sz="2800" b="1" dirty="0">
              <a:latin typeface="Times New Roman" panose="02020603050405020304" pitchFamily="18" charset="0"/>
              <a:cs typeface="Times New Roman" panose="02020603050405020304" pitchFamily="18" charset="0"/>
              <a:sym typeface="+mn-ea"/>
            </a:endParaRPr>
          </a:p>
        </p:txBody>
      </p:sp>
      <p:sp>
        <p:nvSpPr>
          <p:cNvPr id="2" name="Объект 1"/>
          <p:cNvSpPr>
            <a:spLocks noGrp="1"/>
          </p:cNvSpPr>
          <p:nvPr>
            <p:ph idx="1"/>
          </p:nvPr>
        </p:nvSpPr>
        <p:spPr>
          <a:xfrm>
            <a:off x="457200" y="553720"/>
            <a:ext cx="8229600" cy="4041140"/>
          </a:xfrm>
        </p:spPr>
        <p:txBody>
          <a:bodyPr>
            <a:normAutofit lnSpcReduction="10000"/>
          </a:bodyPr>
          <a:lstStyle/>
          <a:p>
            <a:pPr marL="109855" indent="0">
              <a:buNone/>
            </a:pPr>
            <a:r>
              <a:rPr sz="2000" b="1">
                <a:latin typeface="Times New Roman" panose="02020603050405020304" pitchFamily="18" charset="0"/>
                <a:cs typeface="Times New Roman" panose="02020603050405020304" pitchFamily="18" charset="0"/>
              </a:rPr>
              <a:t>1) Спит вода</a:t>
            </a:r>
            <a:r>
              <a:rPr lang="ru-RU" sz="2000" b="1">
                <a:solidFill>
                  <a:srgbClr val="FF0000"/>
                </a:solidFill>
                <a:latin typeface="Times New Roman" panose="02020603050405020304" pitchFamily="18" charset="0"/>
                <a:cs typeface="Times New Roman" panose="02020603050405020304" pitchFamily="18" charset="0"/>
              </a:rPr>
              <a:t>, </a:t>
            </a:r>
            <a:r>
              <a:rPr sz="2000" b="1">
                <a:latin typeface="Times New Roman" panose="02020603050405020304" pitchFamily="18" charset="0"/>
                <a:cs typeface="Times New Roman" panose="02020603050405020304" pitchFamily="18" charset="0"/>
              </a:rPr>
              <a:t>спят кувшинки</a:t>
            </a:r>
            <a:r>
              <a:rPr lang="ru-RU" sz="2000" b="1">
                <a:solidFill>
                  <a:srgbClr val="FF0000"/>
                </a:solidFill>
                <a:latin typeface="Times New Roman" panose="02020603050405020304" pitchFamily="18" charset="0"/>
                <a:cs typeface="Times New Roman" panose="02020603050405020304" pitchFamily="18" charset="0"/>
              </a:rPr>
              <a:t>, </a:t>
            </a:r>
            <a:r>
              <a:rPr sz="2000" b="1">
                <a:latin typeface="Times New Roman" panose="02020603050405020304" pitchFamily="18" charset="0"/>
                <a:cs typeface="Times New Roman" panose="02020603050405020304" pitchFamily="18" charset="0"/>
              </a:rPr>
              <a:t>спят рыбы и птицы.</a:t>
            </a:r>
            <a:endParaRPr sz="2000" b="1">
              <a:latin typeface="Times New Roman" panose="02020603050405020304" pitchFamily="18" charset="0"/>
              <a:cs typeface="Times New Roman" panose="02020603050405020304" pitchFamily="18" charset="0"/>
            </a:endParaRPr>
          </a:p>
          <a:p>
            <a:pPr marL="109855" indent="0">
              <a:buNone/>
            </a:pPr>
            <a:r>
              <a:rPr sz="2000" b="1">
                <a:latin typeface="Times New Roman" panose="02020603050405020304" pitchFamily="18" charset="0"/>
                <a:cs typeface="Times New Roman" panose="02020603050405020304" pitchFamily="18" charset="0"/>
              </a:rPr>
              <a:t>2) В человеке должно быть всё прекрасно</a:t>
            </a:r>
            <a:r>
              <a:rPr lang="ru-RU" sz="2000" b="1">
                <a:solidFill>
                  <a:srgbClr val="FF0000"/>
                </a:solidFill>
                <a:latin typeface="Times New Roman" panose="02020603050405020304" pitchFamily="18" charset="0"/>
                <a:cs typeface="Times New Roman" panose="02020603050405020304" pitchFamily="18" charset="0"/>
              </a:rPr>
              <a:t>: </a:t>
            </a:r>
            <a:r>
              <a:rPr sz="2000" b="1">
                <a:latin typeface="Times New Roman" panose="02020603050405020304" pitchFamily="18" charset="0"/>
                <a:cs typeface="Times New Roman" panose="02020603050405020304" pitchFamily="18" charset="0"/>
              </a:rPr>
              <a:t>и лицо, и одежда, и душа, и мысли.</a:t>
            </a:r>
            <a:endParaRPr sz="2000" b="1">
              <a:latin typeface="Times New Roman" panose="02020603050405020304" pitchFamily="18" charset="0"/>
              <a:cs typeface="Times New Roman" panose="02020603050405020304" pitchFamily="18" charset="0"/>
            </a:endParaRPr>
          </a:p>
          <a:p>
            <a:pPr marL="109855" indent="0">
              <a:buNone/>
            </a:pPr>
            <a:r>
              <a:rPr sz="2000" b="1">
                <a:latin typeface="Times New Roman" panose="02020603050405020304" pitchFamily="18" charset="0"/>
                <a:cs typeface="Times New Roman" panose="02020603050405020304" pitchFamily="18" charset="0"/>
              </a:rPr>
              <a:t>3) Изумрудные лягушата прыгают под ногами</a:t>
            </a:r>
            <a:r>
              <a:rPr lang="ru-RU" sz="2000" b="1">
                <a:solidFill>
                  <a:srgbClr val="FF0000"/>
                </a:solidFill>
                <a:latin typeface="Times New Roman" panose="02020603050405020304" pitchFamily="18" charset="0"/>
                <a:cs typeface="Times New Roman" panose="02020603050405020304" pitchFamily="18" charset="0"/>
              </a:rPr>
              <a:t>; </a:t>
            </a:r>
            <a:r>
              <a:rPr sz="2000" b="1">
                <a:latin typeface="Times New Roman" panose="02020603050405020304" pitchFamily="18" charset="0"/>
                <a:cs typeface="Times New Roman" panose="02020603050405020304" pitchFamily="18" charset="0"/>
              </a:rPr>
              <a:t>между корней, подняв головку, лежит уж и стережёт их.</a:t>
            </a:r>
            <a:endParaRPr sz="2000" b="1">
              <a:latin typeface="Times New Roman" panose="02020603050405020304" pitchFamily="18" charset="0"/>
              <a:cs typeface="Times New Roman" panose="02020603050405020304" pitchFamily="18" charset="0"/>
            </a:endParaRPr>
          </a:p>
          <a:p>
            <a:pPr marL="109855" indent="0">
              <a:buNone/>
            </a:pPr>
            <a:r>
              <a:rPr lang="ru-RU" sz="2000" b="1">
                <a:latin typeface="Times New Roman" panose="02020603050405020304" pitchFamily="18" charset="0"/>
                <a:cs typeface="Times New Roman" panose="02020603050405020304" pitchFamily="18" charset="0"/>
              </a:rPr>
              <a:t>4) </a:t>
            </a:r>
            <a:r>
              <a:rPr sz="2000" b="1">
                <a:latin typeface="Times New Roman" panose="02020603050405020304" pitchFamily="18" charset="0"/>
                <a:cs typeface="Times New Roman" panose="02020603050405020304" pitchFamily="18" charset="0"/>
                <a:sym typeface="+mn-ea"/>
              </a:rPr>
              <a:t>Я скажу</a:t>
            </a:r>
            <a:r>
              <a:rPr lang="ru-RU" sz="2000" b="1">
                <a:solidFill>
                  <a:srgbClr val="FF0000"/>
                </a:solidFill>
                <a:latin typeface="Times New Roman" panose="02020603050405020304" pitchFamily="18" charset="0"/>
                <a:cs typeface="Times New Roman" panose="02020603050405020304" pitchFamily="18" charset="0"/>
                <a:sym typeface="+mn-ea"/>
              </a:rPr>
              <a:t>:</a:t>
            </a:r>
            <a:r>
              <a:rPr lang="ru-RU" sz="2000" b="1">
                <a:latin typeface="Times New Roman" panose="02020603050405020304" pitchFamily="18" charset="0"/>
                <a:cs typeface="Times New Roman" panose="02020603050405020304" pitchFamily="18" charset="0"/>
                <a:sym typeface="+mn-ea"/>
              </a:rPr>
              <a:t> </a:t>
            </a:r>
            <a:r>
              <a:rPr sz="2000" b="1">
                <a:latin typeface="Times New Roman" panose="02020603050405020304" pitchFamily="18" charset="0"/>
                <a:cs typeface="Times New Roman" panose="02020603050405020304" pitchFamily="18" charset="0"/>
                <a:sym typeface="+mn-ea"/>
              </a:rPr>
              <a:t>“Не надо рая, дайте родину мою!”</a:t>
            </a:r>
            <a:endParaRPr sz="2000" b="1">
              <a:latin typeface="Times New Roman" panose="02020603050405020304" pitchFamily="18" charset="0"/>
              <a:cs typeface="Times New Roman" panose="02020603050405020304" pitchFamily="18" charset="0"/>
            </a:endParaRPr>
          </a:p>
          <a:p>
            <a:pPr marL="109855" indent="0">
              <a:buNone/>
            </a:pPr>
            <a:r>
              <a:rPr lang="ru-RU" sz="2000" b="1">
                <a:latin typeface="Times New Roman" panose="02020603050405020304" pitchFamily="18" charset="0"/>
                <a:cs typeface="Times New Roman" panose="02020603050405020304" pitchFamily="18" charset="0"/>
              </a:rPr>
              <a:t>5</a:t>
            </a:r>
            <a:r>
              <a:rPr sz="2000" b="1">
                <a:latin typeface="Times New Roman" panose="02020603050405020304" pitchFamily="18" charset="0"/>
                <a:cs typeface="Times New Roman" panose="02020603050405020304" pitchFamily="18" charset="0"/>
              </a:rPr>
              <a:t>) Птиц не было слышно</a:t>
            </a:r>
            <a:r>
              <a:rPr lang="ru-RU" sz="2000" b="1">
                <a:solidFill>
                  <a:srgbClr val="FF0000"/>
                </a:solidFill>
                <a:latin typeface="Times New Roman" panose="02020603050405020304" pitchFamily="18" charset="0"/>
                <a:cs typeface="Times New Roman" panose="02020603050405020304" pitchFamily="18" charset="0"/>
              </a:rPr>
              <a:t>:</a:t>
            </a:r>
            <a:r>
              <a:rPr lang="ru-RU" sz="2000" b="1">
                <a:latin typeface="Times New Roman" panose="02020603050405020304" pitchFamily="18" charset="0"/>
                <a:cs typeface="Times New Roman" panose="02020603050405020304" pitchFamily="18" charset="0"/>
              </a:rPr>
              <a:t> </a:t>
            </a:r>
            <a:r>
              <a:rPr sz="2000" b="1">
                <a:latin typeface="Times New Roman" panose="02020603050405020304" pitchFamily="18" charset="0"/>
                <a:cs typeface="Times New Roman" panose="02020603050405020304" pitchFamily="18" charset="0"/>
              </a:rPr>
              <a:t>они не поют в часы зноя.</a:t>
            </a:r>
            <a:endParaRPr sz="2000" b="1">
              <a:latin typeface="Times New Roman" panose="02020603050405020304" pitchFamily="18" charset="0"/>
              <a:cs typeface="Times New Roman" panose="02020603050405020304" pitchFamily="18" charset="0"/>
            </a:endParaRPr>
          </a:p>
          <a:p>
            <a:pPr marL="0" indent="0" algn="ctr">
              <a:buNone/>
            </a:pPr>
            <a:r>
              <a:rPr lang="ru-RU" altLang="en-US" sz="2000" b="1">
                <a:solidFill>
                  <a:srgbClr val="FF0000"/>
                </a:solidFill>
                <a:sym typeface="+mn-ea"/>
              </a:rPr>
              <a:t>Ключ:</a:t>
            </a:r>
            <a:endParaRPr lang="ru-RU" altLang="en-US" sz="2000" b="1">
              <a:solidFill>
                <a:srgbClr val="FF0000"/>
              </a:solidFill>
            </a:endParaRPr>
          </a:p>
          <a:p>
            <a:pPr marL="0" indent="0" algn="ctr">
              <a:buNone/>
            </a:pPr>
            <a:r>
              <a:rPr lang="ru-RU" altLang="en-US" sz="2000" b="1">
                <a:sym typeface="+mn-ea"/>
              </a:rPr>
              <a:t>(,) - 1</a:t>
            </a:r>
            <a:endParaRPr lang="ru-RU" altLang="en-US" sz="2000" b="1"/>
          </a:p>
          <a:p>
            <a:pPr marL="0" indent="0" algn="ctr">
              <a:buNone/>
            </a:pPr>
            <a:r>
              <a:rPr lang="ru-RU" altLang="en-US" sz="2000" b="1">
                <a:sym typeface="+mn-ea"/>
              </a:rPr>
              <a:t>(;) - 3</a:t>
            </a:r>
            <a:endParaRPr lang="ru-RU" altLang="en-US" sz="2000" b="1"/>
          </a:p>
          <a:p>
            <a:pPr marL="0" indent="0" algn="ctr">
              <a:buNone/>
            </a:pPr>
            <a:r>
              <a:rPr lang="ru-RU" altLang="en-US" sz="2000" b="1">
                <a:sym typeface="+mn-ea"/>
              </a:rPr>
              <a:t>        (:) - 2, 4, 5</a:t>
            </a:r>
            <a:endParaRPr lang="ru-RU" altLang="en-US" sz="2000" b="1"/>
          </a:p>
          <a:p>
            <a:pPr marL="109855" indent="0" algn="ctr">
              <a:buNone/>
            </a:pPr>
            <a:endParaRPr sz="2000" b="1">
              <a:latin typeface="Times New Roman" panose="02020603050405020304" pitchFamily="18" charset="0"/>
              <a:cs typeface="Times New Roman" panose="02020603050405020304" pitchFamily="18" charset="0"/>
            </a:endParaRPr>
          </a:p>
        </p:txBody>
      </p:sp>
      <p:pic>
        <p:nvPicPr>
          <p:cNvPr id="4" name="Picture 4" descr="C:\Users\Юрист\Desktop\10004.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 y="3"/>
            <a:ext cx="1064557" cy="517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Юрист\Desktop\10006.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3325" y="2"/>
            <a:ext cx="517989" cy="951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Текстовое поле 5"/>
          <p:cNvSpPr txBox="1"/>
          <p:nvPr/>
        </p:nvSpPr>
        <p:spPr>
          <a:xfrm>
            <a:off x="3668395" y="1315720"/>
            <a:ext cx="3048000" cy="368300"/>
          </a:xfrm>
          <a:prstGeom prst="rect">
            <a:avLst/>
          </a:prstGeom>
          <a:noFill/>
        </p:spPr>
        <p:txBody>
          <a:bodyPr wrap="square" rtlCol="0">
            <a:spAutoFit/>
          </a:bodyPr>
          <a:p>
            <a:endParaRPr lang="ru-RU" altLang="en-US"/>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500"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500" fill="hold">
                                          <p:stCondLst>
                                            <p:cond delay="0"/>
                                          </p:stCondLst>
                                        </p:cTn>
                                        <p:tgtEl>
                                          <p:spTgt spid="2">
                                            <p:txEl>
                                              <p:pRg st="1" end="1"/>
                                            </p:txEl>
                                          </p:spTgt>
                                        </p:tgtEl>
                                        <p:attrNameLst>
                                          <p:attrName>style.visibility</p:attrName>
                                        </p:attrNameLst>
                                      </p:cBhvr>
                                      <p:to>
                                        <p:strVal val="visible"/>
                                      </p:to>
                                    </p:set>
                                    <p:animEffect transition="in" filter="fade">
                                      <p:cBhvr>
                                        <p:cTn id="14" dur="500"/>
                                        <p:tgtEl>
                                          <p:spTgt spid="2">
                                            <p:txEl>
                                              <p:pRg st="1" end="1"/>
                                            </p:txEl>
                                          </p:spTgt>
                                        </p:tgtEl>
                                      </p:cBhvr>
                                    </p:animEffect>
                                    <p:anim calcmode="lin" valueType="num">
                                      <p:cBhvr>
                                        <p:cTn id="1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500" fill="hold">
                                          <p:stCondLst>
                                            <p:cond delay="0"/>
                                          </p:stCondLst>
                                        </p:cTn>
                                        <p:tgtEl>
                                          <p:spTgt spid="2">
                                            <p:txEl>
                                              <p:pRg st="2" end="2"/>
                                            </p:txEl>
                                          </p:spTgt>
                                        </p:tgtEl>
                                        <p:attrNameLst>
                                          <p:attrName>style.visibility</p:attrName>
                                        </p:attrNameLst>
                                      </p:cBhvr>
                                      <p:to>
                                        <p:strVal val="visible"/>
                                      </p:to>
                                    </p:set>
                                    <p:animEffect transition="in" filter="fade">
                                      <p:cBhvr>
                                        <p:cTn id="21" dur="500"/>
                                        <p:tgtEl>
                                          <p:spTgt spid="2">
                                            <p:txEl>
                                              <p:pRg st="2" end="2"/>
                                            </p:txEl>
                                          </p:spTgt>
                                        </p:tgtEl>
                                      </p:cBhvr>
                                    </p:animEffect>
                                    <p:anim calcmode="lin" valueType="num">
                                      <p:cBhvr>
                                        <p:cTn id="22"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500" fill="hold">
                                          <p:stCondLst>
                                            <p:cond delay="0"/>
                                          </p:stCondLst>
                                        </p:cTn>
                                        <p:tgtEl>
                                          <p:spTgt spid="2">
                                            <p:txEl>
                                              <p:pRg st="3" end="3"/>
                                            </p:txEl>
                                          </p:spTgt>
                                        </p:tgtEl>
                                        <p:attrNameLst>
                                          <p:attrName>style.visibility</p:attrName>
                                        </p:attrNameLst>
                                      </p:cBhvr>
                                      <p:to>
                                        <p:strVal val="visible"/>
                                      </p:to>
                                    </p:set>
                                    <p:animEffect transition="in" filter="fade">
                                      <p:cBhvr>
                                        <p:cTn id="28" dur="500"/>
                                        <p:tgtEl>
                                          <p:spTgt spid="2">
                                            <p:txEl>
                                              <p:pRg st="3" end="3"/>
                                            </p:txEl>
                                          </p:spTgt>
                                        </p:tgtEl>
                                      </p:cBhvr>
                                    </p:animEffect>
                                    <p:anim calcmode="lin" valueType="num">
                                      <p:cBhvr>
                                        <p:cTn id="2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500" fill="hold">
                                          <p:stCondLst>
                                            <p:cond delay="0"/>
                                          </p:stCondLst>
                                        </p:cTn>
                                        <p:tgtEl>
                                          <p:spTgt spid="2">
                                            <p:txEl>
                                              <p:pRg st="4" end="4"/>
                                            </p:txEl>
                                          </p:spTgt>
                                        </p:tgtEl>
                                        <p:attrNameLst>
                                          <p:attrName>style.visibility</p:attrName>
                                        </p:attrNameLst>
                                      </p:cBhvr>
                                      <p:to>
                                        <p:strVal val="visible"/>
                                      </p:to>
                                    </p:set>
                                    <p:animEffect transition="in" filter="fade">
                                      <p:cBhvr>
                                        <p:cTn id="35" dur="500"/>
                                        <p:tgtEl>
                                          <p:spTgt spid="2">
                                            <p:txEl>
                                              <p:pRg st="4" end="4"/>
                                            </p:txEl>
                                          </p:spTgt>
                                        </p:tgtEl>
                                      </p:cBhvr>
                                    </p:animEffect>
                                    <p:anim calcmode="lin" valueType="num">
                                      <p:cBhvr>
                                        <p:cTn id="3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500" fill="hold">
                                          <p:stCondLst>
                                            <p:cond delay="0"/>
                                          </p:stCondLst>
                                        </p:cTn>
                                        <p:tgtEl>
                                          <p:spTgt spid="2">
                                            <p:txEl>
                                              <p:pRg st="5" end="5"/>
                                            </p:txEl>
                                          </p:spTgt>
                                        </p:tgtEl>
                                        <p:attrNameLst>
                                          <p:attrName>style.visibility</p:attrName>
                                        </p:attrNameLst>
                                      </p:cBhvr>
                                      <p:to>
                                        <p:strVal val="visible"/>
                                      </p:to>
                                    </p:set>
                                    <p:animEffect transition="in" filter="fade">
                                      <p:cBhvr>
                                        <p:cTn id="42" dur="500"/>
                                        <p:tgtEl>
                                          <p:spTgt spid="2">
                                            <p:txEl>
                                              <p:pRg st="5" end="5"/>
                                            </p:txEl>
                                          </p:spTgt>
                                        </p:tgtEl>
                                      </p:cBhvr>
                                    </p:animEffect>
                                    <p:anim calcmode="lin" valueType="num">
                                      <p:cBhvr>
                                        <p:cTn id="4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2">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500" fill="hold">
                                          <p:stCondLst>
                                            <p:cond delay="0"/>
                                          </p:stCondLst>
                                        </p:cTn>
                                        <p:tgtEl>
                                          <p:spTgt spid="2">
                                            <p:txEl>
                                              <p:pRg st="6" end="6"/>
                                            </p:txEl>
                                          </p:spTgt>
                                        </p:tgtEl>
                                        <p:attrNameLst>
                                          <p:attrName>style.visibility</p:attrName>
                                        </p:attrNameLst>
                                      </p:cBhvr>
                                      <p:to>
                                        <p:strVal val="visible"/>
                                      </p:to>
                                    </p:set>
                                    <p:animEffect transition="in" filter="fade">
                                      <p:cBhvr>
                                        <p:cTn id="47" dur="500"/>
                                        <p:tgtEl>
                                          <p:spTgt spid="2">
                                            <p:txEl>
                                              <p:pRg st="6" end="6"/>
                                            </p:txEl>
                                          </p:spTgt>
                                        </p:tgtEl>
                                      </p:cBhvr>
                                    </p:animEffect>
                                    <p:anim calcmode="lin" valueType="num">
                                      <p:cBhvr>
                                        <p:cTn id="48"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9" dur="500" fill="hold"/>
                                        <p:tgtEl>
                                          <p:spTgt spid="2">
                                            <p:txEl>
                                              <p:pRg st="6" end="6"/>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500" fill="hold">
                                          <p:stCondLst>
                                            <p:cond delay="0"/>
                                          </p:stCondLst>
                                        </p:cTn>
                                        <p:tgtEl>
                                          <p:spTgt spid="2">
                                            <p:txEl>
                                              <p:pRg st="7" end="7"/>
                                            </p:txEl>
                                          </p:spTgt>
                                        </p:tgtEl>
                                        <p:attrNameLst>
                                          <p:attrName>style.visibility</p:attrName>
                                        </p:attrNameLst>
                                      </p:cBhvr>
                                      <p:to>
                                        <p:strVal val="visible"/>
                                      </p:to>
                                    </p:set>
                                    <p:animEffect transition="in" filter="fade">
                                      <p:cBhvr>
                                        <p:cTn id="52" dur="500"/>
                                        <p:tgtEl>
                                          <p:spTgt spid="2">
                                            <p:txEl>
                                              <p:pRg st="7" end="7"/>
                                            </p:txEl>
                                          </p:spTgt>
                                        </p:tgtEl>
                                      </p:cBhvr>
                                    </p:animEffect>
                                    <p:anim calcmode="lin" valueType="num">
                                      <p:cBhvr>
                                        <p:cTn id="5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4" dur="500" fill="hold"/>
                                        <p:tgtEl>
                                          <p:spTgt spid="2">
                                            <p:txEl>
                                              <p:pRg st="7" end="7"/>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500" fill="hold">
                                          <p:stCondLst>
                                            <p:cond delay="0"/>
                                          </p:stCondLst>
                                        </p:cTn>
                                        <p:tgtEl>
                                          <p:spTgt spid="2">
                                            <p:txEl>
                                              <p:pRg st="8" end="8"/>
                                            </p:txEl>
                                          </p:spTgt>
                                        </p:tgtEl>
                                        <p:attrNameLst>
                                          <p:attrName>style.visibility</p:attrName>
                                        </p:attrNameLst>
                                      </p:cBhvr>
                                      <p:to>
                                        <p:strVal val="visible"/>
                                      </p:to>
                                    </p:set>
                                    <p:animEffect transition="in" filter="fade">
                                      <p:cBhvr>
                                        <p:cTn id="57" dur="500"/>
                                        <p:tgtEl>
                                          <p:spTgt spid="2">
                                            <p:txEl>
                                              <p:pRg st="8" end="8"/>
                                            </p:txEl>
                                          </p:spTgt>
                                        </p:tgtEl>
                                      </p:cBhvr>
                                    </p:animEffect>
                                    <p:anim calcmode="lin" valueType="num">
                                      <p:cBhvr>
                                        <p:cTn id="58"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9" dur="5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493563"/>
          </a:xfrm>
        </p:spPr>
        <p:txBody>
          <a:bodyPr>
            <a:normAutofit fontScale="90000"/>
          </a:bodyPr>
          <a:lstStyle/>
          <a:p>
            <a:endParaRPr lang="ru-RU" sz="3200" b="1" dirty="0">
              <a:latin typeface="Times New Roman" panose="02020603050405020304" pitchFamily="18" charset="0"/>
              <a:cs typeface="Times New Roman" panose="02020603050405020304" pitchFamily="18" charset="0"/>
            </a:endParaRPr>
          </a:p>
        </p:txBody>
      </p:sp>
      <p:pic>
        <p:nvPicPr>
          <p:cNvPr id="3" name="Picture 4" descr="C:\Users\Юрист\Desktop\10004.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 y="3"/>
            <a:ext cx="1064557" cy="517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descr="C:\Users\Юрист\Desktop\10006.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3325" y="2"/>
            <a:ext cx="517989" cy="951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Текстовое поле 5"/>
          <p:cNvSpPr txBox="1"/>
          <p:nvPr/>
        </p:nvSpPr>
        <p:spPr>
          <a:xfrm>
            <a:off x="3795395" y="1442720"/>
            <a:ext cx="3048000" cy="368300"/>
          </a:xfrm>
          <a:prstGeom prst="rect">
            <a:avLst/>
          </a:prstGeom>
          <a:noFill/>
        </p:spPr>
        <p:txBody>
          <a:bodyPr wrap="square" rtlCol="0">
            <a:spAutoFit/>
          </a:bodyPr>
          <a:p>
            <a:endParaRPr lang="ru-RU" altLang="en-US"/>
          </a:p>
        </p:txBody>
      </p:sp>
      <p:graphicFrame>
        <p:nvGraphicFramePr>
          <p:cNvPr id="8" name="Таблица 7"/>
          <p:cNvGraphicFramePr/>
          <p:nvPr/>
        </p:nvGraphicFramePr>
        <p:xfrm>
          <a:off x="4572000" y="1201007"/>
          <a:ext cx="0" cy="3394710"/>
        </p:xfrm>
        <a:graphic>
          <a:graphicData uri="http://schemas.openxmlformats.org/drawingml/2006/table">
            <a:tbl>
              <a:tblPr/>
              <a:tblGrid>
                <a:gridCol w="0"/>
                <a:gridCol w="0"/>
                <a:gridCol w="0"/>
              </a:tblGrid>
              <a:tr h="278765">
                <a:tc gridSpan="3">
                  <a:txBody>
                    <a:bodyPr/>
                    <a:p>
                      <a:pPr indent="0" algn="ctr">
                        <a:buNone/>
                      </a:pPr>
                      <a:r>
                        <a:rPr lang="en-US" sz="100" b="0">
                          <a:latin typeface="Times New Roman" panose="02020603050405020304" pitchFamily="18" charset="0"/>
                          <a:cs typeface="Times New Roman" panose="02020603050405020304" pitchFamily="18" charset="0"/>
                        </a:rPr>
                        <a:t>ДВОЕТОЧИЕ В БСП</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c hMerge="1">
                  <a:tcPr>
                    <a:lnT cap="flat">
                      <a:noFill/>
                    </a:lnT>
                    <a:lnB cap="flat">
                      <a:noFill/>
                    </a:lnB>
                  </a:tcPr>
                </a:tc>
                <a:tc hMerge="1">
                  <a:tcPr>
                    <a:lnR cap="flat">
                      <a:noFill/>
                    </a:lnR>
                    <a:lnT cap="flat">
                      <a:noFill/>
                    </a:lnT>
                    <a:lnB cap="flat">
                      <a:noFill/>
                    </a:lnB>
                  </a:tcPr>
                </a:tc>
              </a:tr>
              <a:tr h="403225">
                <a:tc>
                  <a:txBody>
                    <a:bodyPr/>
                    <a:p>
                      <a:pPr indent="0" algn="ctr">
                        <a:buNone/>
                      </a:pPr>
                      <a:r>
                        <a:rPr lang="en-US" sz="100" b="0">
                          <a:latin typeface="Times New Roman" panose="02020603050405020304" pitchFamily="18" charset="0"/>
                          <a:cs typeface="Times New Roman" panose="02020603050405020304" pitchFamily="18" charset="0"/>
                        </a:rPr>
                        <a:t>№</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lgn="ctr">
                        <a:buNone/>
                      </a:pPr>
                      <a:r>
                        <a:rPr lang="en-US" sz="100" b="0">
                          <a:latin typeface="Times New Roman" panose="02020603050405020304" pitchFamily="18" charset="0"/>
                          <a:cs typeface="Times New Roman" panose="02020603050405020304" pitchFamily="18" charset="0"/>
                        </a:rPr>
                        <a:t>Предложение</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lgn="ctr">
                        <a:buNone/>
                      </a:pPr>
                      <a:r>
                        <a:rPr lang="en-US" sz="100" b="0">
                          <a:latin typeface="Times New Roman" panose="02020603050405020304" pitchFamily="18" charset="0"/>
                          <a:cs typeface="Times New Roman" panose="02020603050405020304" pitchFamily="18" charset="0"/>
                        </a:rPr>
                        <a:t>Значение второй части</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r>
              <a:tr h="800100">
                <a:tc>
                  <a:txBody>
                    <a:bodyPr/>
                    <a:p>
                      <a:pPr indent="0">
                        <a:buNone/>
                      </a:pPr>
                      <a:r>
                        <a:rPr lang="en-US" sz="100" b="0">
                          <a:latin typeface="Times New Roman" panose="02020603050405020304" pitchFamily="18" charset="0"/>
                          <a:cs typeface="Times New Roman" panose="02020603050405020304" pitchFamily="18" charset="0"/>
                        </a:rPr>
                        <a:t>1</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Осенью журавли улетают на юг: у нас им холодно.</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Причина</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r>
              <a:tr h="883285">
                <a:tc>
                  <a:txBody>
                    <a:bodyPr/>
                    <a:p>
                      <a:pPr indent="0">
                        <a:buNone/>
                      </a:pPr>
                      <a:r>
                        <a:rPr lang="en-US" sz="100" b="0">
                          <a:latin typeface="Times New Roman" panose="02020603050405020304" pitchFamily="18" charset="0"/>
                          <a:cs typeface="Times New Roman" panose="02020603050405020304" pitchFamily="18" charset="0"/>
                        </a:rPr>
                        <a:t>2</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Но ведь известно: с годами трудно дружбу начинать.</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Изъяснение (дополнение) </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r>
              <a:tr h="1029335">
                <a:tc>
                  <a:txBody>
                    <a:bodyPr/>
                    <a:p>
                      <a:pPr indent="0">
                        <a:buNone/>
                      </a:pPr>
                      <a:r>
                        <a:rPr lang="en-US" sz="100" b="0">
                          <a:latin typeface="Times New Roman" panose="02020603050405020304" pitchFamily="18" charset="0"/>
                          <a:cs typeface="Times New Roman" panose="02020603050405020304" pitchFamily="18" charset="0"/>
                        </a:rPr>
                        <a:t>3</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Погода была ужасная: ветер выл, мокрый снег падал хлопьями.</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Пояснение</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r>
            </a:tbl>
          </a:graphicData>
        </a:graphic>
      </p:graphicFrame>
      <p:pic>
        <p:nvPicPr>
          <p:cNvPr id="9" name="Изображение 8"/>
          <p:cNvPicPr>
            <a:picLocks noChangeAspect="1"/>
          </p:cNvPicPr>
          <p:nvPr/>
        </p:nvPicPr>
        <p:blipFill>
          <a:blip r:embed="rId3"/>
          <a:stretch>
            <a:fillRect/>
          </a:stretch>
        </p:blipFill>
        <p:spPr>
          <a:xfrm>
            <a:off x="826770" y="-107315"/>
            <a:ext cx="9099550" cy="42926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493563"/>
          </a:xfrm>
        </p:spPr>
        <p:txBody>
          <a:bodyPr>
            <a:normAutofit fontScale="90000"/>
          </a:bodyPr>
          <a:lstStyle/>
          <a:p>
            <a:endParaRPr lang="ru-RU" sz="3200" b="1" dirty="0">
              <a:latin typeface="Times New Roman" panose="02020603050405020304" pitchFamily="18" charset="0"/>
              <a:cs typeface="Times New Roman" panose="02020603050405020304" pitchFamily="18" charset="0"/>
            </a:endParaRPr>
          </a:p>
        </p:txBody>
      </p:sp>
      <p:pic>
        <p:nvPicPr>
          <p:cNvPr id="3" name="Picture 4" descr="C:\Users\Юрист\Desktop\10004.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 y="3"/>
            <a:ext cx="1064557" cy="517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descr="C:\Users\Юрист\Desktop\10006.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3325" y="2"/>
            <a:ext cx="517989" cy="951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Текстовое поле 5"/>
          <p:cNvSpPr txBox="1"/>
          <p:nvPr/>
        </p:nvSpPr>
        <p:spPr>
          <a:xfrm>
            <a:off x="3795395" y="1442720"/>
            <a:ext cx="3048000" cy="368300"/>
          </a:xfrm>
          <a:prstGeom prst="rect">
            <a:avLst/>
          </a:prstGeom>
          <a:noFill/>
        </p:spPr>
        <p:txBody>
          <a:bodyPr wrap="square" rtlCol="0">
            <a:spAutoFit/>
          </a:bodyPr>
          <a:p>
            <a:endParaRPr lang="ru-RU" altLang="en-US"/>
          </a:p>
        </p:txBody>
      </p:sp>
      <p:graphicFrame>
        <p:nvGraphicFramePr>
          <p:cNvPr id="8" name="Таблица 7"/>
          <p:cNvGraphicFramePr/>
          <p:nvPr/>
        </p:nvGraphicFramePr>
        <p:xfrm>
          <a:off x="4572000" y="1201007"/>
          <a:ext cx="0" cy="3394710"/>
        </p:xfrm>
        <a:graphic>
          <a:graphicData uri="http://schemas.openxmlformats.org/drawingml/2006/table">
            <a:tbl>
              <a:tblPr/>
              <a:tblGrid>
                <a:gridCol w="0"/>
                <a:gridCol w="0"/>
                <a:gridCol w="0"/>
              </a:tblGrid>
              <a:tr h="278765">
                <a:tc gridSpan="3">
                  <a:txBody>
                    <a:bodyPr/>
                    <a:p>
                      <a:pPr indent="0" algn="ctr">
                        <a:buNone/>
                      </a:pPr>
                      <a:r>
                        <a:rPr lang="en-US" sz="100" b="0">
                          <a:latin typeface="Times New Roman" panose="02020603050405020304" pitchFamily="18" charset="0"/>
                          <a:cs typeface="Times New Roman" panose="02020603050405020304" pitchFamily="18" charset="0"/>
                        </a:rPr>
                        <a:t>ДВОЕТОЧИЕ В БСП</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c hMerge="1">
                  <a:tcPr>
                    <a:lnT cap="flat">
                      <a:noFill/>
                    </a:lnT>
                    <a:lnB cap="flat">
                      <a:noFill/>
                    </a:lnB>
                  </a:tcPr>
                </a:tc>
                <a:tc hMerge="1">
                  <a:tcPr>
                    <a:lnR cap="flat">
                      <a:noFill/>
                    </a:lnR>
                    <a:lnT cap="flat">
                      <a:noFill/>
                    </a:lnT>
                    <a:lnB cap="flat">
                      <a:noFill/>
                    </a:lnB>
                  </a:tcPr>
                </a:tc>
              </a:tr>
              <a:tr h="403225">
                <a:tc>
                  <a:txBody>
                    <a:bodyPr/>
                    <a:p>
                      <a:pPr indent="0" algn="ctr">
                        <a:buNone/>
                      </a:pPr>
                      <a:r>
                        <a:rPr lang="en-US" sz="100" b="0">
                          <a:latin typeface="Times New Roman" panose="02020603050405020304" pitchFamily="18" charset="0"/>
                          <a:cs typeface="Times New Roman" panose="02020603050405020304" pitchFamily="18" charset="0"/>
                        </a:rPr>
                        <a:t>№</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lgn="ctr">
                        <a:buNone/>
                      </a:pPr>
                      <a:r>
                        <a:rPr lang="en-US" sz="100" b="0">
                          <a:latin typeface="Times New Roman" panose="02020603050405020304" pitchFamily="18" charset="0"/>
                          <a:cs typeface="Times New Roman" panose="02020603050405020304" pitchFamily="18" charset="0"/>
                        </a:rPr>
                        <a:t>Предложение</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lgn="ctr">
                        <a:buNone/>
                      </a:pPr>
                      <a:r>
                        <a:rPr lang="en-US" sz="100" b="0">
                          <a:latin typeface="Times New Roman" panose="02020603050405020304" pitchFamily="18" charset="0"/>
                          <a:cs typeface="Times New Roman" panose="02020603050405020304" pitchFamily="18" charset="0"/>
                        </a:rPr>
                        <a:t>Значение второй части</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r>
              <a:tr h="800100">
                <a:tc>
                  <a:txBody>
                    <a:bodyPr/>
                    <a:p>
                      <a:pPr indent="0">
                        <a:buNone/>
                      </a:pPr>
                      <a:r>
                        <a:rPr lang="en-US" sz="100" b="0">
                          <a:latin typeface="Times New Roman" panose="02020603050405020304" pitchFamily="18" charset="0"/>
                          <a:cs typeface="Times New Roman" panose="02020603050405020304" pitchFamily="18" charset="0"/>
                        </a:rPr>
                        <a:t>1</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Осенью журавли улетают на юг: у нас им холодно.</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Причина</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r>
              <a:tr h="883285">
                <a:tc>
                  <a:txBody>
                    <a:bodyPr/>
                    <a:p>
                      <a:pPr indent="0">
                        <a:buNone/>
                      </a:pPr>
                      <a:r>
                        <a:rPr lang="en-US" sz="100" b="0">
                          <a:latin typeface="Times New Roman" panose="02020603050405020304" pitchFamily="18" charset="0"/>
                          <a:cs typeface="Times New Roman" panose="02020603050405020304" pitchFamily="18" charset="0"/>
                        </a:rPr>
                        <a:t>2</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Но ведь известно: с годами трудно дружбу начинать.</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Изъяснение (дополнение) </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r>
              <a:tr h="1029335">
                <a:tc>
                  <a:txBody>
                    <a:bodyPr/>
                    <a:p>
                      <a:pPr indent="0">
                        <a:buNone/>
                      </a:pPr>
                      <a:r>
                        <a:rPr lang="en-US" sz="100" b="0">
                          <a:latin typeface="Times New Roman" panose="02020603050405020304" pitchFamily="18" charset="0"/>
                          <a:cs typeface="Times New Roman" panose="02020603050405020304" pitchFamily="18" charset="0"/>
                        </a:rPr>
                        <a:t>3</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Погода была ужасная: ветер выл, мокрый снег падал хлопьями.</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Пояснение</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r>
            </a:tbl>
          </a:graphicData>
        </a:graphic>
      </p:graphicFrame>
      <p:pic>
        <p:nvPicPr>
          <p:cNvPr id="7" name="Изображение 6"/>
          <p:cNvPicPr>
            <a:picLocks noChangeAspect="1"/>
          </p:cNvPicPr>
          <p:nvPr/>
        </p:nvPicPr>
        <p:blipFill>
          <a:blip r:embed="rId3"/>
          <a:stretch>
            <a:fillRect/>
          </a:stretch>
        </p:blipFill>
        <p:spPr>
          <a:xfrm>
            <a:off x="1009650" y="37465"/>
            <a:ext cx="8899525" cy="393636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493563"/>
          </a:xfrm>
        </p:spPr>
        <p:txBody>
          <a:bodyPr>
            <a:normAutofit fontScale="90000"/>
          </a:bodyPr>
          <a:lstStyle/>
          <a:p>
            <a:endParaRPr lang="ru-RU" sz="3200" b="1" dirty="0">
              <a:latin typeface="Times New Roman" panose="02020603050405020304" pitchFamily="18" charset="0"/>
              <a:cs typeface="Times New Roman" panose="02020603050405020304" pitchFamily="18" charset="0"/>
            </a:endParaRPr>
          </a:p>
        </p:txBody>
      </p:sp>
      <p:pic>
        <p:nvPicPr>
          <p:cNvPr id="3" name="Picture 4" descr="C:\Users\Юрист\Desktop\10004.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 y="3"/>
            <a:ext cx="1064557" cy="517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descr="C:\Users\Юрист\Desktop\10006.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3325" y="2"/>
            <a:ext cx="517989" cy="951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Текстовое поле 5"/>
          <p:cNvSpPr txBox="1"/>
          <p:nvPr/>
        </p:nvSpPr>
        <p:spPr>
          <a:xfrm>
            <a:off x="3795395" y="1442720"/>
            <a:ext cx="3048000" cy="368300"/>
          </a:xfrm>
          <a:prstGeom prst="rect">
            <a:avLst/>
          </a:prstGeom>
          <a:noFill/>
        </p:spPr>
        <p:txBody>
          <a:bodyPr wrap="square" rtlCol="0">
            <a:spAutoFit/>
          </a:bodyPr>
          <a:p>
            <a:endParaRPr lang="ru-RU" altLang="en-US"/>
          </a:p>
        </p:txBody>
      </p:sp>
      <p:graphicFrame>
        <p:nvGraphicFramePr>
          <p:cNvPr id="8" name="Таблица 7"/>
          <p:cNvGraphicFramePr/>
          <p:nvPr/>
        </p:nvGraphicFramePr>
        <p:xfrm>
          <a:off x="4572000" y="1201007"/>
          <a:ext cx="0" cy="3394710"/>
        </p:xfrm>
        <a:graphic>
          <a:graphicData uri="http://schemas.openxmlformats.org/drawingml/2006/table">
            <a:tbl>
              <a:tblPr/>
              <a:tblGrid>
                <a:gridCol w="0"/>
                <a:gridCol w="0"/>
                <a:gridCol w="0"/>
              </a:tblGrid>
              <a:tr h="278765">
                <a:tc gridSpan="3">
                  <a:txBody>
                    <a:bodyPr/>
                    <a:p>
                      <a:pPr indent="0" algn="ctr">
                        <a:buNone/>
                      </a:pPr>
                      <a:r>
                        <a:rPr lang="en-US" sz="100" b="0">
                          <a:latin typeface="Times New Roman" panose="02020603050405020304" pitchFamily="18" charset="0"/>
                          <a:cs typeface="Times New Roman" panose="02020603050405020304" pitchFamily="18" charset="0"/>
                        </a:rPr>
                        <a:t>ДВОЕТОЧИЕ В БСП</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c hMerge="1">
                  <a:tcPr>
                    <a:lnT cap="flat">
                      <a:noFill/>
                    </a:lnT>
                    <a:lnB cap="flat">
                      <a:noFill/>
                    </a:lnB>
                  </a:tcPr>
                </a:tc>
                <a:tc hMerge="1">
                  <a:tcPr>
                    <a:lnR cap="flat">
                      <a:noFill/>
                    </a:lnR>
                    <a:lnT cap="flat">
                      <a:noFill/>
                    </a:lnT>
                    <a:lnB cap="flat">
                      <a:noFill/>
                    </a:lnB>
                  </a:tcPr>
                </a:tc>
              </a:tr>
              <a:tr h="403225">
                <a:tc>
                  <a:txBody>
                    <a:bodyPr/>
                    <a:p>
                      <a:pPr indent="0" algn="ctr">
                        <a:buNone/>
                      </a:pPr>
                      <a:r>
                        <a:rPr lang="en-US" sz="100" b="0">
                          <a:latin typeface="Times New Roman" panose="02020603050405020304" pitchFamily="18" charset="0"/>
                          <a:cs typeface="Times New Roman" panose="02020603050405020304" pitchFamily="18" charset="0"/>
                        </a:rPr>
                        <a:t>№</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lgn="ctr">
                        <a:buNone/>
                      </a:pPr>
                      <a:r>
                        <a:rPr lang="en-US" sz="100" b="0">
                          <a:latin typeface="Times New Roman" panose="02020603050405020304" pitchFamily="18" charset="0"/>
                          <a:cs typeface="Times New Roman" panose="02020603050405020304" pitchFamily="18" charset="0"/>
                        </a:rPr>
                        <a:t>Предложение</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lgn="ctr">
                        <a:buNone/>
                      </a:pPr>
                      <a:r>
                        <a:rPr lang="en-US" sz="100" b="0">
                          <a:latin typeface="Times New Roman" panose="02020603050405020304" pitchFamily="18" charset="0"/>
                          <a:cs typeface="Times New Roman" panose="02020603050405020304" pitchFamily="18" charset="0"/>
                        </a:rPr>
                        <a:t>Значение второй части</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r>
              <a:tr h="800100">
                <a:tc>
                  <a:txBody>
                    <a:bodyPr/>
                    <a:p>
                      <a:pPr indent="0">
                        <a:buNone/>
                      </a:pPr>
                      <a:r>
                        <a:rPr lang="en-US" sz="100" b="0">
                          <a:latin typeface="Times New Roman" panose="02020603050405020304" pitchFamily="18" charset="0"/>
                          <a:cs typeface="Times New Roman" panose="02020603050405020304" pitchFamily="18" charset="0"/>
                        </a:rPr>
                        <a:t>1</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Осенью журавли улетают на юг: у нас им холодно.</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Причина</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r>
              <a:tr h="883285">
                <a:tc>
                  <a:txBody>
                    <a:bodyPr/>
                    <a:p>
                      <a:pPr indent="0">
                        <a:buNone/>
                      </a:pPr>
                      <a:r>
                        <a:rPr lang="en-US" sz="100" b="0">
                          <a:latin typeface="Times New Roman" panose="02020603050405020304" pitchFamily="18" charset="0"/>
                          <a:cs typeface="Times New Roman" panose="02020603050405020304" pitchFamily="18" charset="0"/>
                        </a:rPr>
                        <a:t>2</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Но ведь известно: с годами трудно дружбу начинать.</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Изъяснение (дополнение) </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r>
              <a:tr h="1029335">
                <a:tc>
                  <a:txBody>
                    <a:bodyPr/>
                    <a:p>
                      <a:pPr indent="0">
                        <a:buNone/>
                      </a:pPr>
                      <a:r>
                        <a:rPr lang="en-US" sz="100" b="0">
                          <a:latin typeface="Times New Roman" panose="02020603050405020304" pitchFamily="18" charset="0"/>
                          <a:cs typeface="Times New Roman" panose="02020603050405020304" pitchFamily="18" charset="0"/>
                        </a:rPr>
                        <a:t>3</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Погода была ужасная: ветер выл, мокрый снег падал хлопьями.</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Пояснение</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r>
            </a:tbl>
          </a:graphicData>
        </a:graphic>
      </p:graphicFrame>
      <p:pic>
        <p:nvPicPr>
          <p:cNvPr id="5" name="Изображение 4"/>
          <p:cNvPicPr>
            <a:picLocks noChangeAspect="1"/>
          </p:cNvPicPr>
          <p:nvPr/>
        </p:nvPicPr>
        <p:blipFill>
          <a:blip r:embed="rId3"/>
          <a:stretch>
            <a:fillRect/>
          </a:stretch>
        </p:blipFill>
        <p:spPr>
          <a:xfrm>
            <a:off x="1250950" y="518160"/>
            <a:ext cx="8252460" cy="290893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73100"/>
            <a:ext cx="8229600" cy="890270"/>
          </a:xfrm>
        </p:spPr>
        <p:txBody>
          <a:bodyPr>
            <a:noAutofit/>
          </a:bodyPr>
          <a:lstStyle/>
          <a:p>
            <a:r>
              <a:rPr lang="en-US" sz="2000" b="1">
                <a:latin typeface="Times New Roman" panose="02020603050405020304" pitchFamily="18" charset="0"/>
                <a:sym typeface="+mn-ea"/>
              </a:rPr>
              <a:t>Поставьте двоеточие в предложениях. </a:t>
            </a:r>
            <a:br>
              <a:rPr lang="en-US" sz="2000" b="1">
                <a:latin typeface="Times New Roman" panose="02020603050405020304" pitchFamily="18" charset="0"/>
                <a:sym typeface="+mn-ea"/>
              </a:rPr>
            </a:br>
            <a:r>
              <a:rPr lang="en-US" sz="2000" b="1">
                <a:latin typeface="Times New Roman" panose="02020603050405020304" pitchFamily="18" charset="0"/>
                <a:sym typeface="+mn-ea"/>
              </a:rPr>
              <a:t>Объясните значение второй части</a:t>
            </a:r>
            <a:endParaRPr lang="en-US" sz="2000" b="1">
              <a:latin typeface="Times New Roman" panose="02020603050405020304" pitchFamily="18" charset="0"/>
              <a:sym typeface="+mn-ea"/>
            </a:endParaRPr>
          </a:p>
          <a:p>
            <a:endParaRPr lang="en-US" sz="2000" b="1" dirty="0">
              <a:latin typeface="Times New Roman" panose="02020603050405020304" pitchFamily="18" charset="0"/>
              <a:cs typeface="Times New Roman" panose="02020603050405020304" pitchFamily="18" charset="0"/>
              <a:sym typeface="+mn-ea"/>
            </a:endParaRPr>
          </a:p>
        </p:txBody>
      </p:sp>
      <p:pic>
        <p:nvPicPr>
          <p:cNvPr id="3" name="Picture 4" descr="C:\Users\Юрист\Desktop\10004.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 y="3"/>
            <a:ext cx="1064557" cy="517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descr="C:\Users\Юрист\Desktop\10006.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3325" y="2"/>
            <a:ext cx="517989" cy="951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Текстовое поле 5"/>
          <p:cNvSpPr txBox="1"/>
          <p:nvPr/>
        </p:nvSpPr>
        <p:spPr>
          <a:xfrm>
            <a:off x="3795395" y="1442720"/>
            <a:ext cx="3048000" cy="368300"/>
          </a:xfrm>
          <a:prstGeom prst="rect">
            <a:avLst/>
          </a:prstGeom>
          <a:noFill/>
        </p:spPr>
        <p:txBody>
          <a:bodyPr wrap="square" rtlCol="0">
            <a:spAutoFit/>
          </a:bodyPr>
          <a:p>
            <a:endParaRPr lang="ru-RU" altLang="en-US"/>
          </a:p>
        </p:txBody>
      </p:sp>
      <p:graphicFrame>
        <p:nvGraphicFramePr>
          <p:cNvPr id="8" name="Таблица 7"/>
          <p:cNvGraphicFramePr/>
          <p:nvPr/>
        </p:nvGraphicFramePr>
        <p:xfrm>
          <a:off x="4572000" y="1201007"/>
          <a:ext cx="0" cy="3394710"/>
        </p:xfrm>
        <a:graphic>
          <a:graphicData uri="http://schemas.openxmlformats.org/drawingml/2006/table">
            <a:tbl>
              <a:tblPr/>
              <a:tblGrid>
                <a:gridCol w="0"/>
                <a:gridCol w="0"/>
                <a:gridCol w="0"/>
              </a:tblGrid>
              <a:tr h="278765">
                <a:tc gridSpan="3">
                  <a:txBody>
                    <a:bodyPr/>
                    <a:p>
                      <a:pPr indent="0" algn="ctr">
                        <a:buNone/>
                      </a:pPr>
                      <a:r>
                        <a:rPr lang="en-US" sz="100" b="0">
                          <a:latin typeface="Times New Roman" panose="02020603050405020304" pitchFamily="18" charset="0"/>
                          <a:cs typeface="Times New Roman" panose="02020603050405020304" pitchFamily="18" charset="0"/>
                        </a:rPr>
                        <a:t>ДВОЕТОЧИЕ В БСП</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c hMerge="1">
                  <a:tcPr>
                    <a:lnT cap="flat">
                      <a:noFill/>
                    </a:lnT>
                    <a:lnB cap="flat">
                      <a:noFill/>
                    </a:lnB>
                  </a:tcPr>
                </a:tc>
                <a:tc hMerge="1">
                  <a:tcPr>
                    <a:lnR cap="flat">
                      <a:noFill/>
                    </a:lnR>
                    <a:lnT cap="flat">
                      <a:noFill/>
                    </a:lnT>
                    <a:lnB cap="flat">
                      <a:noFill/>
                    </a:lnB>
                  </a:tcPr>
                </a:tc>
              </a:tr>
              <a:tr h="403225">
                <a:tc>
                  <a:txBody>
                    <a:bodyPr/>
                    <a:p>
                      <a:pPr indent="0" algn="ctr">
                        <a:buNone/>
                      </a:pPr>
                      <a:r>
                        <a:rPr lang="en-US" sz="100" b="0">
                          <a:latin typeface="Times New Roman" panose="02020603050405020304" pitchFamily="18" charset="0"/>
                          <a:cs typeface="Times New Roman" panose="02020603050405020304" pitchFamily="18" charset="0"/>
                        </a:rPr>
                        <a:t>№</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lgn="ctr">
                        <a:buNone/>
                      </a:pPr>
                      <a:r>
                        <a:rPr lang="en-US" sz="100" b="0">
                          <a:latin typeface="Times New Roman" panose="02020603050405020304" pitchFamily="18" charset="0"/>
                          <a:cs typeface="Times New Roman" panose="02020603050405020304" pitchFamily="18" charset="0"/>
                        </a:rPr>
                        <a:t>Предложение</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lgn="ctr">
                        <a:buNone/>
                      </a:pPr>
                      <a:r>
                        <a:rPr lang="en-US" sz="100" b="0">
                          <a:latin typeface="Times New Roman" panose="02020603050405020304" pitchFamily="18" charset="0"/>
                          <a:cs typeface="Times New Roman" panose="02020603050405020304" pitchFamily="18" charset="0"/>
                        </a:rPr>
                        <a:t>Значение второй части</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r>
              <a:tr h="800100">
                <a:tc>
                  <a:txBody>
                    <a:bodyPr/>
                    <a:p>
                      <a:pPr indent="0">
                        <a:buNone/>
                      </a:pPr>
                      <a:r>
                        <a:rPr lang="en-US" sz="100" b="0">
                          <a:latin typeface="Times New Roman" panose="02020603050405020304" pitchFamily="18" charset="0"/>
                          <a:cs typeface="Times New Roman" panose="02020603050405020304" pitchFamily="18" charset="0"/>
                        </a:rPr>
                        <a:t>1</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Осенью журавли улетают на юг: у нас им холодно.</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Причина</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r>
              <a:tr h="883285">
                <a:tc>
                  <a:txBody>
                    <a:bodyPr/>
                    <a:p>
                      <a:pPr indent="0">
                        <a:buNone/>
                      </a:pPr>
                      <a:r>
                        <a:rPr lang="en-US" sz="100" b="0">
                          <a:latin typeface="Times New Roman" panose="02020603050405020304" pitchFamily="18" charset="0"/>
                          <a:cs typeface="Times New Roman" panose="02020603050405020304" pitchFamily="18" charset="0"/>
                        </a:rPr>
                        <a:t>2</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Но ведь известно: с годами трудно дружбу начинать.</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Изъяснение (дополнение) </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r>
              <a:tr h="1029335">
                <a:tc>
                  <a:txBody>
                    <a:bodyPr/>
                    <a:p>
                      <a:pPr indent="0">
                        <a:buNone/>
                      </a:pPr>
                      <a:r>
                        <a:rPr lang="en-US" sz="100" b="0">
                          <a:latin typeface="Times New Roman" panose="02020603050405020304" pitchFamily="18" charset="0"/>
                          <a:cs typeface="Times New Roman" panose="02020603050405020304" pitchFamily="18" charset="0"/>
                        </a:rPr>
                        <a:t>3</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Погода была ужасная: ветер выл, мокрый снег падал хлопьями.</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Пояснение</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r>
            </a:tbl>
          </a:graphicData>
        </a:graphic>
      </p:graphicFrame>
      <p:sp>
        <p:nvSpPr>
          <p:cNvPr id="100" name="Текстовое поле 99"/>
          <p:cNvSpPr txBox="1"/>
          <p:nvPr/>
        </p:nvSpPr>
        <p:spPr>
          <a:xfrm>
            <a:off x="755650" y="1712595"/>
            <a:ext cx="7699375" cy="2473960"/>
          </a:xfrm>
          <a:prstGeom prst="rect">
            <a:avLst/>
          </a:prstGeom>
          <a:noFill/>
          <a:ln w="9525">
            <a:noFill/>
          </a:ln>
        </p:spPr>
        <p:txBody>
          <a:bodyPr wrap="square">
            <a:noAutofit/>
          </a:bodyPr>
          <a:p>
            <a:pPr indent="0"/>
            <a:r>
              <a:rPr lang="en-US" b="0">
                <a:latin typeface="Times New Roman" panose="02020603050405020304" pitchFamily="18" charset="0"/>
              </a:rPr>
              <a:t>1. </a:t>
            </a:r>
            <a:r>
              <a:rPr lang="en-US" sz="2000">
                <a:latin typeface="Times New Roman" panose="02020603050405020304" pitchFamily="18" charset="0"/>
              </a:rPr>
              <a:t>Печален я</a:t>
            </a:r>
            <a:r>
              <a:rPr lang="en-US" sz="2000">
                <a:solidFill>
                  <a:srgbClr val="FF0000"/>
                </a:solidFill>
                <a:latin typeface="Times New Roman" panose="02020603050405020304" pitchFamily="18" charset="0"/>
              </a:rPr>
              <a:t>:</a:t>
            </a:r>
            <a:r>
              <a:rPr lang="en-US" sz="2000">
                <a:latin typeface="Times New Roman" panose="02020603050405020304" pitchFamily="18" charset="0"/>
              </a:rPr>
              <a:t> со мною друга нет. (</a:t>
            </a:r>
            <a:r>
              <a:rPr lang="en-US" sz="2000">
                <a:solidFill>
                  <a:srgbClr val="FF0000"/>
                </a:solidFill>
                <a:latin typeface="Times New Roman" panose="02020603050405020304" pitchFamily="18" charset="0"/>
              </a:rPr>
              <a:t>Причина</a:t>
            </a:r>
            <a:r>
              <a:rPr lang="en-US" sz="2000">
                <a:latin typeface="Times New Roman" panose="02020603050405020304" pitchFamily="18" charset="0"/>
              </a:rPr>
              <a:t>)2. Я понимал</a:t>
            </a:r>
            <a:r>
              <a:rPr lang="en-US" sz="2000">
                <a:solidFill>
                  <a:srgbClr val="FF0000"/>
                </a:solidFill>
                <a:latin typeface="Times New Roman" panose="02020603050405020304" pitchFamily="18" charset="0"/>
              </a:rPr>
              <a:t>: </a:t>
            </a:r>
            <a:r>
              <a:rPr lang="en-US" sz="2000">
                <a:latin typeface="Times New Roman" panose="02020603050405020304" pitchFamily="18" charset="0"/>
              </a:rPr>
              <a:t>выручить нас может только случайность. (</a:t>
            </a:r>
            <a:r>
              <a:rPr lang="en-US" sz="2000">
                <a:solidFill>
                  <a:srgbClr val="FF0000"/>
                </a:solidFill>
                <a:latin typeface="Times New Roman" panose="02020603050405020304" pitchFamily="18" charset="0"/>
              </a:rPr>
              <a:t>Изъяснение (дополнение)</a:t>
            </a:r>
            <a:r>
              <a:rPr lang="en-US" sz="2000">
                <a:latin typeface="Times New Roman" panose="02020603050405020304" pitchFamily="18" charset="0"/>
              </a:rPr>
              <a:t>)3. Мне стало совестно</a:t>
            </a:r>
            <a:r>
              <a:rPr lang="en-US" sz="2000">
                <a:solidFill>
                  <a:srgbClr val="FF0000"/>
                </a:solidFill>
                <a:latin typeface="Times New Roman" panose="02020603050405020304" pitchFamily="18" charset="0"/>
              </a:rPr>
              <a:t>:</a:t>
            </a:r>
            <a:r>
              <a:rPr lang="en-US" sz="2000">
                <a:latin typeface="Times New Roman" panose="02020603050405020304" pitchFamily="18" charset="0"/>
              </a:rPr>
              <a:t> я не мог закончить начатой речи. (</a:t>
            </a:r>
            <a:r>
              <a:rPr lang="en-US" sz="2000">
                <a:solidFill>
                  <a:srgbClr val="FF0000"/>
                </a:solidFill>
                <a:latin typeface="Times New Roman" panose="02020603050405020304" pitchFamily="18" charset="0"/>
              </a:rPr>
              <a:t>Причина</a:t>
            </a:r>
            <a:r>
              <a:rPr lang="en-US" sz="2000">
                <a:latin typeface="Times New Roman" panose="02020603050405020304" pitchFamily="18" charset="0"/>
              </a:rPr>
              <a:t>)4. Собака была славная</a:t>
            </a:r>
            <a:r>
              <a:rPr lang="en-US" sz="2000">
                <a:solidFill>
                  <a:srgbClr val="FF0000"/>
                </a:solidFill>
                <a:latin typeface="Times New Roman" panose="02020603050405020304" pitchFamily="18" charset="0"/>
              </a:rPr>
              <a:t>: </a:t>
            </a:r>
            <a:r>
              <a:rPr lang="en-US" sz="2000">
                <a:latin typeface="Times New Roman" panose="02020603050405020304" pitchFamily="18" charset="0"/>
              </a:rPr>
              <a:t>уши торчком, хвост колечком, глаза умные-умные. (</a:t>
            </a:r>
            <a:r>
              <a:rPr lang="en-US" sz="2000">
                <a:solidFill>
                  <a:srgbClr val="FF0000"/>
                </a:solidFill>
                <a:latin typeface="Times New Roman" panose="02020603050405020304" pitchFamily="18" charset="0"/>
              </a:rPr>
              <a:t>Пояснение</a:t>
            </a:r>
            <a:r>
              <a:rPr lang="en-US" sz="2000">
                <a:latin typeface="Times New Roman" panose="02020603050405020304" pitchFamily="18" charset="0"/>
              </a:rPr>
              <a:t>)5. Странный случай произошел</a:t>
            </a:r>
            <a:r>
              <a:rPr lang="en-US" sz="2000">
                <a:solidFill>
                  <a:srgbClr val="FF0000"/>
                </a:solidFill>
                <a:latin typeface="Times New Roman" panose="02020603050405020304" pitchFamily="18" charset="0"/>
              </a:rPr>
              <a:t>:</a:t>
            </a:r>
            <a:r>
              <a:rPr lang="en-US" sz="2000">
                <a:latin typeface="Times New Roman" panose="02020603050405020304" pitchFamily="18" charset="0"/>
              </a:rPr>
              <a:t> в дороге совершенно поиздержался. (</a:t>
            </a:r>
            <a:r>
              <a:rPr lang="en-US" sz="2000">
                <a:solidFill>
                  <a:srgbClr val="FF0000"/>
                </a:solidFill>
                <a:latin typeface="Times New Roman" panose="02020603050405020304" pitchFamily="18" charset="0"/>
              </a:rPr>
              <a:t>Пояснение</a:t>
            </a:r>
            <a:r>
              <a:rPr lang="en-US" sz="2000">
                <a:latin typeface="Times New Roman" panose="02020603050405020304" pitchFamily="18" charset="0"/>
              </a:rPr>
              <a:t>)</a:t>
            </a:r>
            <a:endParaRPr lang="en-US" altLang="en-US" sz="200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4475"/>
            <a:ext cx="8229600" cy="331470"/>
          </a:xfrm>
        </p:spPr>
        <p:txBody>
          <a:bodyPr>
            <a:noAutofit/>
          </a:bodyPr>
          <a:lstStyle/>
          <a:p>
            <a:r>
              <a:rPr lang="en-US" sz="1800" b="1">
                <a:latin typeface="Times New Roman" panose="02020603050405020304" pitchFamily="18" charset="0"/>
                <a:sym typeface="+mn-ea"/>
              </a:rPr>
              <a:t>ЗАДАНИЕ 5 ОГЭ</a:t>
            </a:r>
            <a:endParaRPr lang="en-US" sz="1800" b="1">
              <a:latin typeface="Times New Roman" panose="02020603050405020304" pitchFamily="18" charset="0"/>
              <a:sym typeface="+mn-ea"/>
            </a:endParaRPr>
          </a:p>
        </p:txBody>
      </p:sp>
      <p:pic>
        <p:nvPicPr>
          <p:cNvPr id="3" name="Picture 4" descr="C:\Users\Юрист\Desktop\10004.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 y="3"/>
            <a:ext cx="1064557" cy="517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descr="C:\Users\Юрист\Desktop\10006.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3325" y="2"/>
            <a:ext cx="517989" cy="951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Текстовое поле 5"/>
          <p:cNvSpPr txBox="1"/>
          <p:nvPr/>
        </p:nvSpPr>
        <p:spPr>
          <a:xfrm>
            <a:off x="3795395" y="1442720"/>
            <a:ext cx="3048000" cy="368300"/>
          </a:xfrm>
          <a:prstGeom prst="rect">
            <a:avLst/>
          </a:prstGeom>
          <a:noFill/>
        </p:spPr>
        <p:txBody>
          <a:bodyPr wrap="square" rtlCol="0">
            <a:spAutoFit/>
          </a:bodyPr>
          <a:p>
            <a:endParaRPr lang="ru-RU" altLang="en-US"/>
          </a:p>
        </p:txBody>
      </p:sp>
      <p:graphicFrame>
        <p:nvGraphicFramePr>
          <p:cNvPr id="8" name="Таблица 7"/>
          <p:cNvGraphicFramePr/>
          <p:nvPr/>
        </p:nvGraphicFramePr>
        <p:xfrm>
          <a:off x="4572000" y="1201007"/>
          <a:ext cx="0" cy="3394710"/>
        </p:xfrm>
        <a:graphic>
          <a:graphicData uri="http://schemas.openxmlformats.org/drawingml/2006/table">
            <a:tbl>
              <a:tblPr/>
              <a:tblGrid>
                <a:gridCol w="0"/>
                <a:gridCol w="0"/>
                <a:gridCol w="0"/>
              </a:tblGrid>
              <a:tr h="278765">
                <a:tc gridSpan="3">
                  <a:txBody>
                    <a:bodyPr/>
                    <a:p>
                      <a:pPr indent="0" algn="ctr">
                        <a:buNone/>
                      </a:pPr>
                      <a:r>
                        <a:rPr lang="en-US" sz="100" b="0">
                          <a:latin typeface="Times New Roman" panose="02020603050405020304" pitchFamily="18" charset="0"/>
                          <a:cs typeface="Times New Roman" panose="02020603050405020304" pitchFamily="18" charset="0"/>
                        </a:rPr>
                        <a:t>ДВОЕТОЧИЕ В БСП</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c hMerge="1">
                  <a:tcPr>
                    <a:lnT cap="flat">
                      <a:noFill/>
                    </a:lnT>
                    <a:lnB cap="flat">
                      <a:noFill/>
                    </a:lnB>
                  </a:tcPr>
                </a:tc>
                <a:tc hMerge="1">
                  <a:tcPr>
                    <a:lnR cap="flat">
                      <a:noFill/>
                    </a:lnR>
                    <a:lnT cap="flat">
                      <a:noFill/>
                    </a:lnT>
                    <a:lnB cap="flat">
                      <a:noFill/>
                    </a:lnB>
                  </a:tcPr>
                </a:tc>
              </a:tr>
              <a:tr h="403225">
                <a:tc>
                  <a:txBody>
                    <a:bodyPr/>
                    <a:p>
                      <a:pPr indent="0" algn="ctr">
                        <a:buNone/>
                      </a:pPr>
                      <a:r>
                        <a:rPr lang="en-US" sz="100" b="0">
                          <a:latin typeface="Times New Roman" panose="02020603050405020304" pitchFamily="18" charset="0"/>
                          <a:cs typeface="Times New Roman" panose="02020603050405020304" pitchFamily="18" charset="0"/>
                        </a:rPr>
                        <a:t>№</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lgn="ctr">
                        <a:buNone/>
                      </a:pPr>
                      <a:r>
                        <a:rPr lang="en-US" sz="100" b="0">
                          <a:latin typeface="Times New Roman" panose="02020603050405020304" pitchFamily="18" charset="0"/>
                          <a:cs typeface="Times New Roman" panose="02020603050405020304" pitchFamily="18" charset="0"/>
                        </a:rPr>
                        <a:t>Предложение</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lgn="ctr">
                        <a:buNone/>
                      </a:pPr>
                      <a:r>
                        <a:rPr lang="en-US" sz="100" b="0">
                          <a:latin typeface="Times New Roman" panose="02020603050405020304" pitchFamily="18" charset="0"/>
                          <a:cs typeface="Times New Roman" panose="02020603050405020304" pitchFamily="18" charset="0"/>
                        </a:rPr>
                        <a:t>Значение второй части</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r>
              <a:tr h="800100">
                <a:tc>
                  <a:txBody>
                    <a:bodyPr/>
                    <a:p>
                      <a:pPr indent="0">
                        <a:buNone/>
                      </a:pPr>
                      <a:r>
                        <a:rPr lang="en-US" sz="100" b="0">
                          <a:latin typeface="Times New Roman" panose="02020603050405020304" pitchFamily="18" charset="0"/>
                          <a:cs typeface="Times New Roman" panose="02020603050405020304" pitchFamily="18" charset="0"/>
                        </a:rPr>
                        <a:t>1</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Осенью журавли улетают на юг: у нас им холодно.</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Причина</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r>
              <a:tr h="883285">
                <a:tc>
                  <a:txBody>
                    <a:bodyPr/>
                    <a:p>
                      <a:pPr indent="0">
                        <a:buNone/>
                      </a:pPr>
                      <a:r>
                        <a:rPr lang="en-US" sz="100" b="0">
                          <a:latin typeface="Times New Roman" panose="02020603050405020304" pitchFamily="18" charset="0"/>
                          <a:cs typeface="Times New Roman" panose="02020603050405020304" pitchFamily="18" charset="0"/>
                        </a:rPr>
                        <a:t>2</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Но ведь известно: с годами трудно дружбу начинать.</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Изъяснение (дополнение) </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r>
              <a:tr h="1029335">
                <a:tc>
                  <a:txBody>
                    <a:bodyPr/>
                    <a:p>
                      <a:pPr indent="0">
                        <a:buNone/>
                      </a:pPr>
                      <a:r>
                        <a:rPr lang="en-US" sz="100" b="0">
                          <a:latin typeface="Times New Roman" panose="02020603050405020304" pitchFamily="18" charset="0"/>
                          <a:cs typeface="Times New Roman" panose="02020603050405020304" pitchFamily="18" charset="0"/>
                        </a:rPr>
                        <a:t>3</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Погода была ужасная: ветер выл, мокрый снег падал хлопьями.</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Пояснение</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r>
            </a:tbl>
          </a:graphicData>
        </a:graphic>
      </p:graphicFrame>
      <p:sp>
        <p:nvSpPr>
          <p:cNvPr id="100" name="Текстовое поле 99"/>
          <p:cNvSpPr txBox="1"/>
          <p:nvPr/>
        </p:nvSpPr>
        <p:spPr>
          <a:xfrm>
            <a:off x="755650" y="598170"/>
            <a:ext cx="7699375" cy="3588385"/>
          </a:xfrm>
          <a:prstGeom prst="rect">
            <a:avLst/>
          </a:prstGeom>
          <a:noFill/>
          <a:ln w="9525">
            <a:noFill/>
          </a:ln>
        </p:spPr>
        <p:txBody>
          <a:bodyPr wrap="square">
            <a:noAutofit/>
          </a:bodyPr>
          <a:p>
            <a:pPr indent="0"/>
            <a:r>
              <a:rPr lang="en-US" b="0">
                <a:latin typeface="Times New Roman" panose="02020603050405020304" pitchFamily="18" charset="0"/>
              </a:rPr>
              <a:t>1.</a:t>
            </a:r>
            <a:r>
              <a:rPr lang="en-US" b="1">
                <a:latin typeface="Times New Roman" panose="02020603050405020304" pitchFamily="18" charset="0"/>
              </a:rPr>
              <a:t>Укажите цифры, на месте которых должно стоять двоеточие.</a:t>
            </a:r>
            <a:endParaRPr lang="en-US" b="1">
              <a:latin typeface="Times New Roman" panose="02020603050405020304" pitchFamily="18" charset="0"/>
            </a:endParaRPr>
          </a:p>
          <a:p>
            <a:pPr indent="0"/>
            <a:endParaRPr lang="en-US" b="1">
              <a:latin typeface="Times New Roman" panose="02020603050405020304" pitchFamily="18" charset="0"/>
            </a:endParaRPr>
          </a:p>
          <a:p>
            <a:pPr indent="0"/>
            <a:r>
              <a:rPr lang="en-US" sz="1600" b="0">
                <a:latin typeface="Times New Roman" panose="02020603050405020304" pitchFamily="18" charset="0"/>
              </a:rPr>
              <a:t>В 1767 году Екатерина II сообщала в письме к Н.И. Панину (1) «Мы вчера, ввечеру, сюда приехали и нашли город (2) который всячески может слыть столицею большого царства». Считается (3) что именно после визита государыни (4) Казань начала развиваться семимильными шагами (5) строили церкви (6) заводы (7) учебные заведения (8) общественные учреждения и дома. </a:t>
            </a:r>
            <a:endParaRPr lang="en-US" sz="1600" b="0">
              <a:latin typeface="Times New Roman" panose="02020603050405020304" pitchFamily="18" charset="0"/>
            </a:endParaRPr>
          </a:p>
          <a:p>
            <a:pPr indent="0"/>
            <a:endParaRPr lang="ru-RU" altLang="en-US" sz="1600" b="1">
              <a:latin typeface="Times New Roman" panose="02020603050405020304" pitchFamily="18" charset="0"/>
            </a:endParaRPr>
          </a:p>
          <a:p>
            <a:pPr indent="0"/>
            <a:r>
              <a:rPr lang="ru-RU" altLang="en-US" sz="1600" b="1">
                <a:latin typeface="Times New Roman" panose="02020603050405020304" pitchFamily="18" charset="0"/>
              </a:rPr>
              <a:t>2.Укажите цифры, на месте которых должно стоять двоеточие.</a:t>
            </a:r>
            <a:endParaRPr lang="ru-RU" altLang="en-US" sz="1600" b="1">
              <a:latin typeface="Times New Roman" panose="02020603050405020304" pitchFamily="18" charset="0"/>
            </a:endParaRPr>
          </a:p>
          <a:p>
            <a:pPr indent="0"/>
            <a:r>
              <a:rPr lang="ru-RU" altLang="en-US" sz="1600">
                <a:latin typeface="Times New Roman" panose="02020603050405020304" pitchFamily="18" charset="0"/>
              </a:rPr>
              <a:t>Арбат уже давно стал главной туристической артерией Москвы (1) так как сюда стекаются гости гóрода со всех его концов. Пересекают Старый Арбат узкие переулки (2) Большой Афанасьевский (3) Староконюшенный (4) Калошин (5) Кривоарбатский (6) Денежный и т.д. Это своеобразное наследство от расположенных здесь мастерских ремесленников (7) а само название Орбат впервые упоминается в 1475 году (8) «Погорел совсем на Орбате Никифор Басенков».</a:t>
            </a:r>
            <a:endParaRPr lang="ru-RU" altLang="en-US" sz="1600">
              <a:latin typeface="Times New Roman" panose="02020603050405020304" pitchFamily="18" charset="0"/>
            </a:endParaRPr>
          </a:p>
          <a:p>
            <a:pPr indent="0"/>
            <a:endParaRPr lang="ru-RU" altLang="en-US" sz="1600" b="1">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4475"/>
            <a:ext cx="8229600" cy="331470"/>
          </a:xfrm>
        </p:spPr>
        <p:txBody>
          <a:bodyPr>
            <a:noAutofit/>
          </a:bodyPr>
          <a:lstStyle/>
          <a:p>
            <a:r>
              <a:rPr lang="en-US" sz="1800" b="1">
                <a:latin typeface="Times New Roman" panose="02020603050405020304" pitchFamily="18" charset="0"/>
                <a:sym typeface="+mn-ea"/>
              </a:rPr>
              <a:t>ЗАДАНИЕ 5 ОГЭ</a:t>
            </a:r>
            <a:endParaRPr lang="en-US" sz="1800" b="1">
              <a:latin typeface="Times New Roman" panose="02020603050405020304" pitchFamily="18" charset="0"/>
              <a:sym typeface="+mn-ea"/>
            </a:endParaRPr>
          </a:p>
        </p:txBody>
      </p:sp>
      <p:pic>
        <p:nvPicPr>
          <p:cNvPr id="3" name="Picture 4" descr="C:\Users\Юрист\Desktop\10004.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 y="3"/>
            <a:ext cx="1064557" cy="517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descr="C:\Users\Юрист\Desktop\10006.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3325" y="2"/>
            <a:ext cx="517989" cy="951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Текстовое поле 5"/>
          <p:cNvSpPr txBox="1"/>
          <p:nvPr/>
        </p:nvSpPr>
        <p:spPr>
          <a:xfrm>
            <a:off x="3795395" y="1442720"/>
            <a:ext cx="3048000" cy="368300"/>
          </a:xfrm>
          <a:prstGeom prst="rect">
            <a:avLst/>
          </a:prstGeom>
          <a:noFill/>
        </p:spPr>
        <p:txBody>
          <a:bodyPr wrap="square" rtlCol="0">
            <a:spAutoFit/>
          </a:bodyPr>
          <a:p>
            <a:endParaRPr lang="ru-RU" altLang="en-US"/>
          </a:p>
        </p:txBody>
      </p:sp>
      <p:graphicFrame>
        <p:nvGraphicFramePr>
          <p:cNvPr id="8" name="Таблица 7"/>
          <p:cNvGraphicFramePr/>
          <p:nvPr/>
        </p:nvGraphicFramePr>
        <p:xfrm>
          <a:off x="4572000" y="1201007"/>
          <a:ext cx="0" cy="3394710"/>
        </p:xfrm>
        <a:graphic>
          <a:graphicData uri="http://schemas.openxmlformats.org/drawingml/2006/table">
            <a:tbl>
              <a:tblPr/>
              <a:tblGrid>
                <a:gridCol w="0"/>
                <a:gridCol w="0"/>
                <a:gridCol w="0"/>
              </a:tblGrid>
              <a:tr h="278765">
                <a:tc gridSpan="3">
                  <a:txBody>
                    <a:bodyPr/>
                    <a:p>
                      <a:pPr indent="0" algn="ctr">
                        <a:buNone/>
                      </a:pPr>
                      <a:r>
                        <a:rPr lang="en-US" sz="100" b="0">
                          <a:latin typeface="Times New Roman" panose="02020603050405020304" pitchFamily="18" charset="0"/>
                          <a:cs typeface="Times New Roman" panose="02020603050405020304" pitchFamily="18" charset="0"/>
                        </a:rPr>
                        <a:t>ДВОЕТОЧИЕ В БСП</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c hMerge="1">
                  <a:tcPr>
                    <a:lnT cap="flat">
                      <a:noFill/>
                    </a:lnT>
                    <a:lnB cap="flat">
                      <a:noFill/>
                    </a:lnB>
                  </a:tcPr>
                </a:tc>
                <a:tc hMerge="1">
                  <a:tcPr>
                    <a:lnR cap="flat">
                      <a:noFill/>
                    </a:lnR>
                    <a:lnT cap="flat">
                      <a:noFill/>
                    </a:lnT>
                    <a:lnB cap="flat">
                      <a:noFill/>
                    </a:lnB>
                  </a:tcPr>
                </a:tc>
              </a:tr>
              <a:tr h="403225">
                <a:tc>
                  <a:txBody>
                    <a:bodyPr/>
                    <a:p>
                      <a:pPr indent="0" algn="ctr">
                        <a:buNone/>
                      </a:pPr>
                      <a:r>
                        <a:rPr lang="en-US" sz="100" b="0">
                          <a:latin typeface="Times New Roman" panose="02020603050405020304" pitchFamily="18" charset="0"/>
                          <a:cs typeface="Times New Roman" panose="02020603050405020304" pitchFamily="18" charset="0"/>
                        </a:rPr>
                        <a:t>№</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lgn="ctr">
                        <a:buNone/>
                      </a:pPr>
                      <a:r>
                        <a:rPr lang="en-US" sz="100" b="0">
                          <a:latin typeface="Times New Roman" panose="02020603050405020304" pitchFamily="18" charset="0"/>
                          <a:cs typeface="Times New Roman" panose="02020603050405020304" pitchFamily="18" charset="0"/>
                        </a:rPr>
                        <a:t>Предложение</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lgn="ctr">
                        <a:buNone/>
                      </a:pPr>
                      <a:r>
                        <a:rPr lang="en-US" sz="100" b="0">
                          <a:latin typeface="Times New Roman" panose="02020603050405020304" pitchFamily="18" charset="0"/>
                          <a:cs typeface="Times New Roman" panose="02020603050405020304" pitchFamily="18" charset="0"/>
                        </a:rPr>
                        <a:t>Значение второй части</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r>
              <a:tr h="800100">
                <a:tc>
                  <a:txBody>
                    <a:bodyPr/>
                    <a:p>
                      <a:pPr indent="0">
                        <a:buNone/>
                      </a:pPr>
                      <a:r>
                        <a:rPr lang="en-US" sz="100" b="0">
                          <a:latin typeface="Times New Roman" panose="02020603050405020304" pitchFamily="18" charset="0"/>
                          <a:cs typeface="Times New Roman" panose="02020603050405020304" pitchFamily="18" charset="0"/>
                        </a:rPr>
                        <a:t>1</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Осенью журавли улетают на юг: у нас им холодно.</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Причина</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r>
              <a:tr h="883285">
                <a:tc>
                  <a:txBody>
                    <a:bodyPr/>
                    <a:p>
                      <a:pPr indent="0">
                        <a:buNone/>
                      </a:pPr>
                      <a:r>
                        <a:rPr lang="en-US" sz="100" b="0">
                          <a:latin typeface="Times New Roman" panose="02020603050405020304" pitchFamily="18" charset="0"/>
                          <a:cs typeface="Times New Roman" panose="02020603050405020304" pitchFamily="18" charset="0"/>
                        </a:rPr>
                        <a:t>2</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Но ведь известно: с годами трудно дружбу начинать.</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Изъяснение (дополнение) </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r>
              <a:tr h="1029335">
                <a:tc>
                  <a:txBody>
                    <a:bodyPr/>
                    <a:p>
                      <a:pPr indent="0">
                        <a:buNone/>
                      </a:pPr>
                      <a:r>
                        <a:rPr lang="en-US" sz="100" b="0">
                          <a:latin typeface="Times New Roman" panose="02020603050405020304" pitchFamily="18" charset="0"/>
                          <a:cs typeface="Times New Roman" panose="02020603050405020304" pitchFamily="18" charset="0"/>
                        </a:rPr>
                        <a:t>3</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Погода была ужасная: ветер выл, мокрый снег падал хлопьями.</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a:noFill/>
                    </a:lnR>
                    <a:lnT cap="flat">
                      <a:noFill/>
                    </a:lnT>
                    <a:lnB cap="flat">
                      <a:noFill/>
                    </a:lnB>
                    <a:lnTlToBr>
                      <a:noFill/>
                    </a:lnTlToBr>
                    <a:lnBlToTr>
                      <a:noFill/>
                    </a:lnBlToTr>
                    <a:noFill/>
                  </a:tcPr>
                </a:tc>
                <a:tc>
                  <a:txBody>
                    <a:bodyPr/>
                    <a:p>
                      <a:pPr indent="0">
                        <a:buNone/>
                      </a:pPr>
                      <a:r>
                        <a:rPr lang="en-US" sz="100" b="0">
                          <a:latin typeface="Times New Roman" panose="02020603050405020304" pitchFamily="18" charset="0"/>
                          <a:cs typeface="Times New Roman" panose="02020603050405020304" pitchFamily="18" charset="0"/>
                        </a:rPr>
                        <a:t>Пояснение</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88900" marT="38100" marB="38100" vert="horz" anchor="t" anchorCtr="0">
                    <a:lnL>
                      <a:noFill/>
                    </a:lnL>
                    <a:lnR cap="flat">
                      <a:noFill/>
                    </a:lnR>
                    <a:lnT cap="flat">
                      <a:noFill/>
                    </a:lnT>
                    <a:lnB cap="flat">
                      <a:noFill/>
                    </a:lnB>
                    <a:lnTlToBr>
                      <a:noFill/>
                    </a:lnTlToBr>
                    <a:lnBlToTr>
                      <a:noFill/>
                    </a:lnBlToTr>
                    <a:noFill/>
                  </a:tcPr>
                </a:tc>
              </a:tr>
            </a:tbl>
          </a:graphicData>
        </a:graphic>
      </p:graphicFrame>
      <p:sp>
        <p:nvSpPr>
          <p:cNvPr id="100" name="Текстовое поле 99"/>
          <p:cNvSpPr txBox="1"/>
          <p:nvPr/>
        </p:nvSpPr>
        <p:spPr>
          <a:xfrm>
            <a:off x="755650" y="598170"/>
            <a:ext cx="7699375" cy="3588385"/>
          </a:xfrm>
          <a:prstGeom prst="rect">
            <a:avLst/>
          </a:prstGeom>
          <a:noFill/>
          <a:ln w="9525">
            <a:noFill/>
          </a:ln>
        </p:spPr>
        <p:txBody>
          <a:bodyPr wrap="square">
            <a:noAutofit/>
          </a:bodyPr>
          <a:p>
            <a:pPr indent="0"/>
            <a:r>
              <a:rPr lang="en-US" b="0">
                <a:latin typeface="Times New Roman" panose="02020603050405020304" pitchFamily="18" charset="0"/>
              </a:rPr>
              <a:t>1.</a:t>
            </a:r>
            <a:r>
              <a:rPr lang="en-US" b="1">
                <a:latin typeface="Times New Roman" panose="02020603050405020304" pitchFamily="18" charset="0"/>
              </a:rPr>
              <a:t>Укажите цифры, на месте которых должно стоять двоеточие.</a:t>
            </a:r>
            <a:endParaRPr lang="en-US" b="1">
              <a:latin typeface="Times New Roman" panose="02020603050405020304" pitchFamily="18" charset="0"/>
            </a:endParaRPr>
          </a:p>
          <a:p>
            <a:pPr indent="0"/>
            <a:endParaRPr lang="en-US" b="1">
              <a:latin typeface="Times New Roman" panose="02020603050405020304" pitchFamily="18" charset="0"/>
            </a:endParaRPr>
          </a:p>
          <a:p>
            <a:pPr indent="0"/>
            <a:r>
              <a:rPr lang="en-US" sz="1600" b="0">
                <a:latin typeface="Times New Roman" panose="02020603050405020304" pitchFamily="18" charset="0"/>
              </a:rPr>
              <a:t>В 1767 году Екатерина II сообщала в письме к Н.И. Панину (1) «Мы вчера, ввечеру, сюда приехали и нашли город (2) который всячески может слыть столицею большого царства». Считается (3) что именно после визита государыни (4) Казань начала развиваться семимильными шагами (5) строили церкви (6) заводы (7) учебные заведения (8) общественные учреждения и дома. </a:t>
            </a:r>
            <a:endParaRPr lang="en-US" sz="1600" b="0">
              <a:latin typeface="Times New Roman" panose="02020603050405020304" pitchFamily="18" charset="0"/>
            </a:endParaRPr>
          </a:p>
          <a:p>
            <a:pPr indent="0"/>
            <a:r>
              <a:rPr lang="ru-RU" altLang="en-US" sz="1600" b="1">
                <a:solidFill>
                  <a:srgbClr val="FF0000"/>
                </a:solidFill>
                <a:latin typeface="Times New Roman" panose="02020603050405020304" pitchFamily="18" charset="0"/>
              </a:rPr>
              <a:t>Ответ: 15</a:t>
            </a:r>
            <a:endParaRPr lang="ru-RU" altLang="en-US" sz="1600" b="1">
              <a:solidFill>
                <a:schemeClr val="accent3">
                  <a:lumMod val="75000"/>
                </a:schemeClr>
              </a:solidFill>
              <a:latin typeface="Times New Roman" panose="02020603050405020304" pitchFamily="18" charset="0"/>
            </a:endParaRPr>
          </a:p>
          <a:p>
            <a:pPr indent="0"/>
            <a:endParaRPr lang="ru-RU" altLang="en-US" sz="1600" b="1">
              <a:solidFill>
                <a:schemeClr val="accent3">
                  <a:lumMod val="75000"/>
                </a:schemeClr>
              </a:solidFill>
              <a:latin typeface="Times New Roman" panose="02020603050405020304" pitchFamily="18" charset="0"/>
            </a:endParaRPr>
          </a:p>
          <a:p>
            <a:pPr indent="0"/>
            <a:r>
              <a:rPr lang="ru-RU" altLang="en-US" sz="1600" b="1">
                <a:latin typeface="Times New Roman" panose="02020603050405020304" pitchFamily="18" charset="0"/>
              </a:rPr>
              <a:t>2.Укажите цифры, на месте которых должно стоять двоеточие.</a:t>
            </a:r>
            <a:endParaRPr lang="ru-RU" altLang="en-US" sz="1600" b="1">
              <a:latin typeface="Times New Roman" panose="02020603050405020304" pitchFamily="18" charset="0"/>
            </a:endParaRPr>
          </a:p>
          <a:p>
            <a:pPr indent="0"/>
            <a:r>
              <a:rPr lang="ru-RU" altLang="en-US" sz="1600">
                <a:latin typeface="Times New Roman" panose="02020603050405020304" pitchFamily="18" charset="0"/>
              </a:rPr>
              <a:t>Арбат уже давно стал главной туристической артерией Москвы (1) так как сюда стекаются гости гóрода со всех его концов. Пересекают Старый Арбат узкие переулки (2) Большой Афанасьевский (3) Староконюшенный (4) Калошин (5) Кривоарбатский (6) Денежный и т.д. Это своеобразное наследство от расположенных здесь мастерских ремесленников (7) а само название Орбат впервые упоминается в 1475 году (8) «Погорел совсем на Орбате Никифор Басенков».</a:t>
            </a:r>
            <a:endParaRPr lang="ru-RU" altLang="en-US" sz="1600">
              <a:latin typeface="Times New Roman" panose="02020603050405020304" pitchFamily="18" charset="0"/>
            </a:endParaRPr>
          </a:p>
          <a:p>
            <a:pPr indent="0"/>
            <a:r>
              <a:rPr lang="ru-RU" altLang="en-US" sz="1600" b="1">
                <a:solidFill>
                  <a:srgbClr val="FF0000"/>
                </a:solidFill>
                <a:latin typeface="Times New Roman" panose="02020603050405020304" pitchFamily="18" charset="0"/>
              </a:rPr>
              <a:t>Ответ: 28</a:t>
            </a:r>
            <a:endParaRPr lang="ru-RU" altLang="en-US" sz="1600" b="1">
              <a:solidFill>
                <a:srgbClr val="FF0000"/>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Презентация2">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Презентация2</Template>
  <TotalTime>0</TotalTime>
  <Words>5570</Words>
  <Application>WPS Presentation</Application>
  <PresentationFormat>Экран (16:9)</PresentationFormat>
  <Paragraphs>306</Paragraphs>
  <Slides>11</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11</vt:i4>
      </vt:variant>
    </vt:vector>
  </HeadingPairs>
  <TitlesOfParts>
    <vt:vector size="19" baseType="lpstr">
      <vt:lpstr>Arial</vt:lpstr>
      <vt:lpstr>SimSun</vt:lpstr>
      <vt:lpstr>Wingdings</vt:lpstr>
      <vt:lpstr>Times New Roman</vt:lpstr>
      <vt:lpstr>Calibri</vt:lpstr>
      <vt:lpstr>Microsoft YaHei</vt:lpstr>
      <vt:lpstr>Arial Unicode MS</vt:lpstr>
      <vt:lpstr>Презентация2</vt:lpstr>
      <vt:lpstr> Двадцать девятое февраля. Классная работа.  Двоеточие в БСП. </vt:lpstr>
      <vt:lpstr>Поставьте знаки препинания, объясните  постановку знаков препинания.</vt:lpstr>
      <vt:lpstr>PowerPoint 演示文稿</vt:lpstr>
      <vt:lpstr>PowerPoint 演示文稿</vt:lpstr>
      <vt:lpstr>PowerPoint 演示文稿</vt:lpstr>
      <vt:lpstr>PowerPoint 演示文稿</vt:lpstr>
      <vt:lpstr>Поставьте двоеточие в предложениях.  Объясните значение второй части</vt:lpstr>
      <vt:lpstr>ЗАДАНИЕ 5 ОГЭ</vt:lpstr>
      <vt:lpstr>ЗАДАНИЕ 5 ОГЭ</vt:lpstr>
      <vt:lpstr>Домашнее задание</vt:lpstr>
      <vt:lpstr>Закончите предложение - рефлексию</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Минем хокукларым һәм бурычларым</dc:title>
  <dc:creator>Резеда</dc:creator>
  <cp:lastModifiedBy>Rezeda-PC</cp:lastModifiedBy>
  <cp:revision>27</cp:revision>
  <dcterms:created xsi:type="dcterms:W3CDTF">2021-03-05T14:13:00Z</dcterms:created>
  <dcterms:modified xsi:type="dcterms:W3CDTF">2024-02-28T17:58:19Z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806D8A11AEA54B4E8E6C499639F0E46A_12</vt:lpwstr>
  </property>
  <property fmtid="{D5CDD505-2E9C-101B-9397-08002B2CF9AE}" pid="3" name="KSOProductBuildVer">
    <vt:lpwstr>1049-12.2.0.13431</vt:lpwstr>
  </property>
</Properties>
</file>